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13716000" cx="24377650"/>
  <p:notesSz cx="6858000" cy="9144000"/>
  <p:embeddedFontLst>
    <p:embeddedFont>
      <p:font typeface="Roboto Thin"/>
      <p:regular r:id="rId31"/>
      <p:bold r:id="rId32"/>
      <p:italic r:id="rId33"/>
      <p:boldItalic r:id="rId34"/>
    </p:embeddedFont>
    <p:embeddedFont>
      <p:font typeface="Roboto Black"/>
      <p:bold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Amatic SC"/>
      <p:regular r:id="rId45"/>
      <p:bold r:id="rId46"/>
    </p:embeddedFont>
    <p:embeddedFont>
      <p:font typeface="Inconsolata"/>
      <p:regular r:id="rId47"/>
      <p:bold r:id="rId48"/>
    </p:embeddedFont>
    <p:embeddedFont>
      <p:font typeface="Poppins"/>
      <p:regular r:id="rId49"/>
      <p:bold r:id="rId50"/>
      <p:italic r:id="rId51"/>
      <p:boldItalic r:id="rId52"/>
    </p:embeddedFont>
    <p:embeddedFont>
      <p:font typeface="Lato Light"/>
      <p:regular r:id="rId53"/>
      <p:bold r:id="rId54"/>
      <p:italic r:id="rId55"/>
      <p:boldItalic r:id="rId56"/>
    </p:embeddedFont>
    <p:embeddedFont>
      <p:font typeface="Poppins Medium"/>
      <p:regular r:id="rId57"/>
      <p:bold r:id="rId58"/>
      <p:italic r:id="rId59"/>
      <p:boldItalic r:id="rId60"/>
    </p:embeddedFont>
    <p:embeddedFont>
      <p:font typeface="Roboto Light"/>
      <p:regular r:id="rId61"/>
      <p:bold r:id="rId62"/>
      <p:italic r:id="rId63"/>
      <p:boldItalic r:id="rId64"/>
    </p:embeddedFont>
    <p:embeddedFont>
      <p:font typeface="Helvetica Neue"/>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D601D5-4EED-4FAB-9A27-2BB06C699D9C}">
  <a:tblStyle styleId="{FFD601D5-4EED-4FAB-9A27-2BB06C699D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maticSC-bold.fntdata"/><Relationship Id="rId45" Type="http://schemas.openxmlformats.org/officeDocument/2006/relationships/font" Target="fonts/AmaticSC-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Inconsolata-bold.fntdata"/><Relationship Id="rId47" Type="http://schemas.openxmlformats.org/officeDocument/2006/relationships/font" Target="fonts/Inconsolata-regular.fntdata"/><Relationship Id="rId49" Type="http://schemas.openxmlformats.org/officeDocument/2006/relationships/font" Target="fonts/Poppi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Thin-regular.fntdata"/><Relationship Id="rId30" Type="http://schemas.openxmlformats.org/officeDocument/2006/relationships/slide" Target="slides/slide21.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Black-bold.fntdata"/><Relationship Id="rId34" Type="http://schemas.openxmlformats.org/officeDocument/2006/relationships/font" Target="fonts/RobotoThin-boldItalic.fntdata"/><Relationship Id="rId37" Type="http://schemas.openxmlformats.org/officeDocument/2006/relationships/font" Target="fonts/RobotoMedium-regular.fntdata"/><Relationship Id="rId36" Type="http://schemas.openxmlformats.org/officeDocument/2006/relationships/font" Target="fonts/RobotoBlack-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62" Type="http://schemas.openxmlformats.org/officeDocument/2006/relationships/font" Target="fonts/RobotoLight-bold.fntdata"/><Relationship Id="rId61" Type="http://schemas.openxmlformats.org/officeDocument/2006/relationships/font" Target="fonts/RobotoLight-regular.fntdata"/><Relationship Id="rId20" Type="http://schemas.openxmlformats.org/officeDocument/2006/relationships/slide" Target="slides/slide11.xml"/><Relationship Id="rId64" Type="http://schemas.openxmlformats.org/officeDocument/2006/relationships/font" Target="fonts/RobotoLight-boldItalic.fntdata"/><Relationship Id="rId63" Type="http://schemas.openxmlformats.org/officeDocument/2006/relationships/font" Target="fonts/RobotoLight-italic.fntdata"/><Relationship Id="rId22" Type="http://schemas.openxmlformats.org/officeDocument/2006/relationships/slide" Target="slides/slide13.xml"/><Relationship Id="rId66" Type="http://schemas.openxmlformats.org/officeDocument/2006/relationships/font" Target="fonts/HelveticaNeue-bold.fntdata"/><Relationship Id="rId21" Type="http://schemas.openxmlformats.org/officeDocument/2006/relationships/slide" Target="slides/slide12.xml"/><Relationship Id="rId65" Type="http://schemas.openxmlformats.org/officeDocument/2006/relationships/font" Target="fonts/HelveticaNeue-regular.fntdata"/><Relationship Id="rId24" Type="http://schemas.openxmlformats.org/officeDocument/2006/relationships/slide" Target="slides/slide15.xml"/><Relationship Id="rId68" Type="http://schemas.openxmlformats.org/officeDocument/2006/relationships/font" Target="fonts/HelveticaNeue-boldItalic.fntdata"/><Relationship Id="rId23" Type="http://schemas.openxmlformats.org/officeDocument/2006/relationships/slide" Target="slides/slide14.xml"/><Relationship Id="rId67" Type="http://schemas.openxmlformats.org/officeDocument/2006/relationships/font" Target="fonts/HelveticaNeue-italic.fntdata"/><Relationship Id="rId60" Type="http://schemas.openxmlformats.org/officeDocument/2006/relationships/font" Target="fonts/PoppinsMedium-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LatoLight-regular.fntdata"/><Relationship Id="rId52" Type="http://schemas.openxmlformats.org/officeDocument/2006/relationships/font" Target="fonts/Poppins-boldItalic.fntdata"/><Relationship Id="rId11" Type="http://schemas.openxmlformats.org/officeDocument/2006/relationships/slide" Target="slides/slide2.xml"/><Relationship Id="rId55" Type="http://schemas.openxmlformats.org/officeDocument/2006/relationships/font" Target="fonts/LatoLight-italic.fntdata"/><Relationship Id="rId10" Type="http://schemas.openxmlformats.org/officeDocument/2006/relationships/slide" Target="slides/slide1.xml"/><Relationship Id="rId54" Type="http://schemas.openxmlformats.org/officeDocument/2006/relationships/font" Target="fonts/LatoLight-bold.fntdata"/><Relationship Id="rId13" Type="http://schemas.openxmlformats.org/officeDocument/2006/relationships/slide" Target="slides/slide4.xml"/><Relationship Id="rId57" Type="http://schemas.openxmlformats.org/officeDocument/2006/relationships/font" Target="fonts/PoppinsMedium-regular.fntdata"/><Relationship Id="rId12" Type="http://schemas.openxmlformats.org/officeDocument/2006/relationships/slide" Target="slides/slide3.xml"/><Relationship Id="rId56" Type="http://schemas.openxmlformats.org/officeDocument/2006/relationships/font" Target="fonts/LatoLight-boldItalic.fntdata"/><Relationship Id="rId15" Type="http://schemas.openxmlformats.org/officeDocument/2006/relationships/slide" Target="slides/slide6.xml"/><Relationship Id="rId59" Type="http://schemas.openxmlformats.org/officeDocument/2006/relationships/font" Target="fonts/PoppinsMedium-italic.fntdata"/><Relationship Id="rId14" Type="http://schemas.openxmlformats.org/officeDocument/2006/relationships/slide" Target="slides/slide5.xml"/><Relationship Id="rId58" Type="http://schemas.openxmlformats.org/officeDocument/2006/relationships/font" Target="fonts/PoppinsMedium-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11e3c0aeb7d_3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11e3c0aeb7d_3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5" name="Google Shape;2415;g11e3c0aeb7d_3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11e3c0aeb7d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11e3c0aeb7d_2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5" name="Google Shape;2435;g11e3c0aeb7d_2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3" name="Google Shape;2453;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1e3c0aeb7d_1_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11e3c0aeb7d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11e3c0aeb7d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11e3c0aeb7d_2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8" name="Google Shape;2488;g11e3c0aeb7d_2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1" name="Google Shape;2331;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11e3c0aeb7d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11e3c0aeb7d_2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8" name="Google Shape;2498;g11e3c0aeb7d_2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11e3c0aeb7d_4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11e3c0aeb7d_4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7" name="Google Shape;2507;g11e3c0aeb7d_4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8bd883d690_0_2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8bd883d690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11e3c0aeb7d_3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11e3c0aeb7d_3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3" name="Google Shape;2393;g11e3c0aeb7d_3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8.png"/><Relationship Id="rId4" Type="http://schemas.openxmlformats.org/officeDocument/2006/relationships/image" Target="../media/image12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30.png"/><Relationship Id="rId4" Type="http://schemas.openxmlformats.org/officeDocument/2006/relationships/image" Target="../media/image1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34.png"/><Relationship Id="rId5" Type="http://schemas.openxmlformats.org/officeDocument/2006/relationships/image" Target="../media/image13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33.png"/><Relationship Id="rId4" Type="http://schemas.openxmlformats.org/officeDocument/2006/relationships/image" Target="../media/image138.png"/><Relationship Id="rId5" Type="http://schemas.openxmlformats.org/officeDocument/2006/relationships/image" Target="../media/image13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42.png"/><Relationship Id="rId4" Type="http://schemas.openxmlformats.org/officeDocument/2006/relationships/image" Target="../media/image146.png"/><Relationship Id="rId5" Type="http://schemas.openxmlformats.org/officeDocument/2006/relationships/image" Target="../media/image141.png"/><Relationship Id="rId6" Type="http://schemas.openxmlformats.org/officeDocument/2006/relationships/image" Target="../media/image15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51.png"/><Relationship Id="rId4" Type="http://schemas.openxmlformats.org/officeDocument/2006/relationships/image" Target="../media/image146.png"/><Relationship Id="rId5" Type="http://schemas.openxmlformats.org/officeDocument/2006/relationships/image" Target="../media/image150.png"/><Relationship Id="rId6" Type="http://schemas.openxmlformats.org/officeDocument/2006/relationships/image" Target="../media/image15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8.png"/><Relationship Id="rId3" Type="http://schemas.openxmlformats.org/officeDocument/2006/relationships/image" Target="../media/image149.png"/><Relationship Id="rId4" Type="http://schemas.openxmlformats.org/officeDocument/2006/relationships/image" Target="../media/image152.png"/><Relationship Id="rId5" Type="http://schemas.openxmlformats.org/officeDocument/2006/relationships/image" Target="../media/image15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 Id="rId3" Type="http://schemas.openxmlformats.org/officeDocument/2006/relationships/image" Target="../media/image170.png"/><Relationship Id="rId4" Type="http://schemas.openxmlformats.org/officeDocument/2006/relationships/image" Target="../media/image162.png"/><Relationship Id="rId5" Type="http://schemas.openxmlformats.org/officeDocument/2006/relationships/image" Target="../media/image158.png"/><Relationship Id="rId6" Type="http://schemas.openxmlformats.org/officeDocument/2006/relationships/image" Target="../media/image16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6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9.png"/><Relationship Id="rId3" Type="http://schemas.openxmlformats.org/officeDocument/2006/relationships/image" Target="../media/image163.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9.png"/><Relationship Id="rId7" Type="http://schemas.openxmlformats.org/officeDocument/2006/relationships/image" Target="../media/image16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4.png"/><Relationship Id="rId3" Type="http://schemas.openxmlformats.org/officeDocument/2006/relationships/image" Target="../media/image171.png"/><Relationship Id="rId4" Type="http://schemas.openxmlformats.org/officeDocument/2006/relationships/image" Target="../media/image176.png"/><Relationship Id="rId5" Type="http://schemas.openxmlformats.org/officeDocument/2006/relationships/image" Target="../media/image173.png"/><Relationship Id="rId6" Type="http://schemas.openxmlformats.org/officeDocument/2006/relationships/image" Target="../media/image172.png"/><Relationship Id="rId7" Type="http://schemas.openxmlformats.org/officeDocument/2006/relationships/image" Target="../media/image17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85.png"/><Relationship Id="rId4" Type="http://schemas.openxmlformats.org/officeDocument/2006/relationships/image" Target="../media/image177.png"/><Relationship Id="rId5" Type="http://schemas.openxmlformats.org/officeDocument/2006/relationships/image" Target="../media/image18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8.png"/><Relationship Id="rId3" Type="http://schemas.openxmlformats.org/officeDocument/2006/relationships/image" Target="../media/image181.png"/><Relationship Id="rId4" Type="http://schemas.openxmlformats.org/officeDocument/2006/relationships/image" Target="../media/image175.png"/><Relationship Id="rId5" Type="http://schemas.openxmlformats.org/officeDocument/2006/relationships/image" Target="../media/image180.png"/><Relationship Id="rId6" Type="http://schemas.openxmlformats.org/officeDocument/2006/relationships/image" Target="../media/image191.png"/><Relationship Id="rId7" Type="http://schemas.openxmlformats.org/officeDocument/2006/relationships/image" Target="../media/image183.png"/><Relationship Id="rId8" Type="http://schemas.openxmlformats.org/officeDocument/2006/relationships/image" Target="../media/image18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2.png"/><Relationship Id="rId3" Type="http://schemas.openxmlformats.org/officeDocument/2006/relationships/image" Target="../media/image190.png"/><Relationship Id="rId4" Type="http://schemas.openxmlformats.org/officeDocument/2006/relationships/image" Target="../media/image186.png"/><Relationship Id="rId5" Type="http://schemas.openxmlformats.org/officeDocument/2006/relationships/image" Target="../media/image189.png"/><Relationship Id="rId6" Type="http://schemas.openxmlformats.org/officeDocument/2006/relationships/image" Target="../media/image188.png"/><Relationship Id="rId7" Type="http://schemas.openxmlformats.org/officeDocument/2006/relationships/image" Target="../media/image196.png"/><Relationship Id="rId8" Type="http://schemas.openxmlformats.org/officeDocument/2006/relationships/image" Target="../media/image19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200.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4.png"/><Relationship Id="rId3" Type="http://schemas.openxmlformats.org/officeDocument/2006/relationships/image" Target="../media/image203.png"/><Relationship Id="rId4" Type="http://schemas.openxmlformats.org/officeDocument/2006/relationships/image" Target="../media/image195.png"/><Relationship Id="rId9" Type="http://schemas.openxmlformats.org/officeDocument/2006/relationships/image" Target="../media/image202.png"/><Relationship Id="rId5" Type="http://schemas.openxmlformats.org/officeDocument/2006/relationships/image" Target="../media/image199.png"/><Relationship Id="rId6" Type="http://schemas.openxmlformats.org/officeDocument/2006/relationships/image" Target="../media/image197.png"/><Relationship Id="rId7" Type="http://schemas.openxmlformats.org/officeDocument/2006/relationships/image" Target="../media/image205.png"/><Relationship Id="rId8" Type="http://schemas.openxmlformats.org/officeDocument/2006/relationships/image" Target="../media/image21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1.png"/><Relationship Id="rId3" Type="http://schemas.openxmlformats.org/officeDocument/2006/relationships/image" Target="../media/image211.png"/><Relationship Id="rId4" Type="http://schemas.openxmlformats.org/officeDocument/2006/relationships/image" Target="../media/image209.png"/><Relationship Id="rId9" Type="http://schemas.openxmlformats.org/officeDocument/2006/relationships/image" Target="../media/image212.png"/><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image" Target="../media/image210.png"/><Relationship Id="rId8" Type="http://schemas.openxmlformats.org/officeDocument/2006/relationships/image" Target="../media/image20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2.png"/><Relationship Id="rId3" Type="http://schemas.openxmlformats.org/officeDocument/2006/relationships/image" Target="../media/image23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4.png"/><Relationship Id="rId3" Type="http://schemas.openxmlformats.org/officeDocument/2006/relationships/image" Target="../media/image21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5.png"/><Relationship Id="rId3" Type="http://schemas.openxmlformats.org/officeDocument/2006/relationships/image" Target="../media/image23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6.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45.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5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54.png"/><Relationship Id="rId4" Type="http://schemas.openxmlformats.org/officeDocument/2006/relationships/image" Target="../media/image49.png"/><Relationship Id="rId5" Type="http://schemas.openxmlformats.org/officeDocument/2006/relationships/image" Target="../media/image4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0.png"/><Relationship Id="rId7" Type="http://schemas.openxmlformats.org/officeDocument/2006/relationships/image" Target="../media/image5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1.png"/><Relationship Id="rId6" Type="http://schemas.openxmlformats.org/officeDocument/2006/relationships/image" Target="../media/image64.png"/><Relationship Id="rId7" Type="http://schemas.openxmlformats.org/officeDocument/2006/relationships/image" Target="../media/image6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5.png"/><Relationship Id="rId4" Type="http://schemas.openxmlformats.org/officeDocument/2006/relationships/image" Target="../media/image73.png"/><Relationship Id="rId5" Type="http://schemas.openxmlformats.org/officeDocument/2006/relationships/image" Target="../media/image6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70.png"/><Relationship Id="rId4" Type="http://schemas.openxmlformats.org/officeDocument/2006/relationships/image" Target="../media/image69.png"/><Relationship Id="rId5" Type="http://schemas.openxmlformats.org/officeDocument/2006/relationships/image" Target="../media/image72.png"/><Relationship Id="rId6" Type="http://schemas.openxmlformats.org/officeDocument/2006/relationships/image" Target="../media/image74.png"/><Relationship Id="rId7" Type="http://schemas.openxmlformats.org/officeDocument/2006/relationships/image" Target="../media/image71.png"/><Relationship Id="rId8" Type="http://schemas.openxmlformats.org/officeDocument/2006/relationships/image" Target="../media/image7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76.png"/><Relationship Id="rId4" Type="http://schemas.openxmlformats.org/officeDocument/2006/relationships/image" Target="../media/image81.png"/><Relationship Id="rId5" Type="http://schemas.openxmlformats.org/officeDocument/2006/relationships/image" Target="../media/image79.png"/><Relationship Id="rId6" Type="http://schemas.openxmlformats.org/officeDocument/2006/relationships/image" Target="../media/image83.png"/><Relationship Id="rId7" Type="http://schemas.openxmlformats.org/officeDocument/2006/relationships/image" Target="../media/image80.png"/><Relationship Id="rId8" Type="http://schemas.openxmlformats.org/officeDocument/2006/relationships/image" Target="../media/image7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82.png"/><Relationship Id="rId4" Type="http://schemas.openxmlformats.org/officeDocument/2006/relationships/image" Target="../media/image85.png"/><Relationship Id="rId5" Type="http://schemas.openxmlformats.org/officeDocument/2006/relationships/image" Target="../media/image96.png"/><Relationship Id="rId6" Type="http://schemas.openxmlformats.org/officeDocument/2006/relationships/image" Target="../media/image8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84.png"/><Relationship Id="rId4" Type="http://schemas.openxmlformats.org/officeDocument/2006/relationships/image" Target="../media/image90.png"/><Relationship Id="rId9" Type="http://schemas.openxmlformats.org/officeDocument/2006/relationships/image" Target="../media/image94.png"/><Relationship Id="rId5" Type="http://schemas.openxmlformats.org/officeDocument/2006/relationships/image" Target="../media/image91.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9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101.png"/><Relationship Id="rId5" Type="http://schemas.openxmlformats.org/officeDocument/2006/relationships/image" Target="../media/image93.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0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6.png"/><Relationship Id="rId4" Type="http://schemas.openxmlformats.org/officeDocument/2006/relationships/image" Target="../media/image11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6.png"/><Relationship Id="rId4" Type="http://schemas.openxmlformats.org/officeDocument/2006/relationships/image" Target="../media/image10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6.png"/><Relationship Id="rId4" Type="http://schemas.openxmlformats.org/officeDocument/2006/relationships/image" Target="../media/image10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6.png"/><Relationship Id="rId4" Type="http://schemas.openxmlformats.org/officeDocument/2006/relationships/image" Target="../media/image11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 Id="rId3" Type="http://schemas.openxmlformats.org/officeDocument/2006/relationships/image" Target="../media/image11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1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120.png"/><Relationship Id="rId4" Type="http://schemas.openxmlformats.org/officeDocument/2006/relationships/image" Target="../media/image13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120.png"/><Relationship Id="rId4" Type="http://schemas.openxmlformats.org/officeDocument/2006/relationships/image" Target="../media/image12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144.png"/><Relationship Id="rId4" Type="http://schemas.openxmlformats.org/officeDocument/2006/relationships/image" Target="../media/image1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5.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5.png"/><Relationship Id="rId4" Type="http://schemas.openxmlformats.org/officeDocument/2006/relationships/image" Target="../media/image2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4.png"/><Relationship Id="rId4" Type="http://schemas.openxmlformats.org/officeDocument/2006/relationships/image" Target="../media/image2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2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7.png"/><Relationship Id="rId4" Type="http://schemas.openxmlformats.org/officeDocument/2006/relationships/image" Target="../media/image2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28.png"/><Relationship Id="rId4" Type="http://schemas.openxmlformats.org/officeDocument/2006/relationships/image" Target="../media/image2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2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 Id="rId3" Type="http://schemas.openxmlformats.org/officeDocument/2006/relationships/image" Target="../media/image2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192.168.1.110/wordpress" TargetMode="External"/><Relationship Id="rId4" Type="http://schemas.openxmlformats.org/officeDocument/2006/relationships/image" Target="../media/image215.png"/><Relationship Id="rId5" Type="http://schemas.openxmlformats.org/officeDocument/2006/relationships/image" Target="../media/image2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6.png"/><Relationship Id="rId4" Type="http://schemas.openxmlformats.org/officeDocument/2006/relationships/image" Target="../media/image2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14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Weak Password</a:t>
            </a:r>
            <a:endParaRPr/>
          </a:p>
        </p:txBody>
      </p:sp>
      <p:sp>
        <p:nvSpPr>
          <p:cNvPr id="2408" name="Google Shape;2408;p1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9" name="Google Shape;2409;p145"/>
          <p:cNvSpPr txBox="1"/>
          <p:nvPr>
            <p:ph idx="3" type="body"/>
          </p:nvPr>
        </p:nvSpPr>
        <p:spPr>
          <a:xfrm>
            <a:off x="703375" y="1926000"/>
            <a:ext cx="22942800" cy="102360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michael:michael, password same as username, easy to guess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Another option was to use the command </a:t>
            </a:r>
            <a:r>
              <a:rPr lang="en-US" sz="4400">
                <a:solidFill>
                  <a:srgbClr val="FF0000"/>
                </a:solidFill>
              </a:rPr>
              <a:t>hydra -l michael -P /usr/share/wordlists/rockyou.txt ssh://192.168.1.110 </a:t>
            </a:r>
            <a:endParaRPr sz="4400">
              <a:solidFill>
                <a:srgbClr val="FF0000"/>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steven: pink84 Weak password. Hash was quick to decipher using John the Ripper</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MySQL passwords were in plain text in the wp-config file (root:R@v3nSecurity)</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1000"/>
              </a:spcAft>
              <a:buNone/>
            </a:pPr>
            <a:r>
              <a:rPr lang="en-US" sz="4400">
                <a:solidFill>
                  <a:schemeClr val="dk1"/>
                </a:solidFill>
              </a:rPr>
              <a:t>         </a:t>
            </a:r>
            <a:endParaRPr sz="4400">
              <a:solidFill>
                <a:schemeClr val="dk1"/>
              </a:solidFill>
            </a:endParaRPr>
          </a:p>
        </p:txBody>
      </p:sp>
      <p:pic>
        <p:nvPicPr>
          <p:cNvPr id="2410" name="Google Shape;2410;p145"/>
          <p:cNvPicPr preferRelativeResize="0"/>
          <p:nvPr/>
        </p:nvPicPr>
        <p:blipFill rotWithShape="1">
          <a:blip r:embed="rId3">
            <a:alphaModFix/>
          </a:blip>
          <a:srcRect b="10614" l="2727" r="22751" t="45720"/>
          <a:stretch/>
        </p:blipFill>
        <p:spPr>
          <a:xfrm>
            <a:off x="3123925" y="5643563"/>
            <a:ext cx="4429125" cy="2428875"/>
          </a:xfrm>
          <a:prstGeom prst="rect">
            <a:avLst/>
          </a:prstGeom>
          <a:noFill/>
          <a:ln>
            <a:noFill/>
          </a:ln>
        </p:spPr>
      </p:pic>
      <p:pic>
        <p:nvPicPr>
          <p:cNvPr id="2411" name="Google Shape;2411;p145"/>
          <p:cNvPicPr preferRelativeResize="0"/>
          <p:nvPr/>
        </p:nvPicPr>
        <p:blipFill rotWithShape="1">
          <a:blip r:embed="rId4">
            <a:alphaModFix/>
          </a:blip>
          <a:srcRect b="7674" l="2887" r="28042" t="22750"/>
          <a:stretch/>
        </p:blipFill>
        <p:spPr>
          <a:xfrm>
            <a:off x="2505950" y="10433850"/>
            <a:ext cx="4757825" cy="306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Weak Passwords</a:t>
            </a:r>
            <a:endParaRPr/>
          </a:p>
        </p:txBody>
      </p:sp>
      <p:sp>
        <p:nvSpPr>
          <p:cNvPr id="2418" name="Google Shape;2418;p14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Achievements </a:t>
            </a:r>
            <a:endParaRPr/>
          </a:p>
        </p:txBody>
      </p:sp>
      <p:sp>
        <p:nvSpPr>
          <p:cNvPr id="2419" name="Google Shape;2419;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0" name="Google Shape;2420;p14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21" name="Google Shape;2421;p146"/>
          <p:cNvSpPr txBox="1"/>
          <p:nvPr>
            <p:ph idx="3" type="body"/>
          </p:nvPr>
        </p:nvSpPr>
        <p:spPr>
          <a:xfrm>
            <a:off x="76667" y="3424667"/>
            <a:ext cx="24377700" cy="9659100"/>
          </a:xfrm>
          <a:prstGeom prst="rect">
            <a:avLst/>
          </a:prstGeom>
        </p:spPr>
        <p:txBody>
          <a:bodyPr anchorCtr="0" anchor="t" bIns="2437975" lIns="1219000" spcFirstLastPara="1" rIns="1219000" wrap="square" tIns="0">
            <a:noAutofit/>
          </a:bodyPr>
          <a:lstStyle/>
          <a:p>
            <a:pPr indent="-463550" lvl="0" marL="457200" rtl="0" algn="l">
              <a:spcBef>
                <a:spcPts val="0"/>
              </a:spcBef>
              <a:spcAft>
                <a:spcPts val="0"/>
              </a:spcAft>
              <a:buSzPts val="3700"/>
              <a:buChar char="●"/>
            </a:pPr>
            <a:r>
              <a:rPr lang="en-US"/>
              <a:t>Was able to locate flags 3 and 4 with the saved plain text MySQL credentials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US"/>
              <a:t>a</a:t>
            </a:r>
            <a:endParaRPr/>
          </a:p>
          <a:p>
            <a:pPr indent="-463550" lvl="0" marL="457200" rtl="0" algn="l">
              <a:spcBef>
                <a:spcPts val="2100"/>
              </a:spcBef>
              <a:spcAft>
                <a:spcPts val="0"/>
              </a:spcAft>
              <a:buSzPts val="3700"/>
              <a:buChar char="●"/>
            </a:pPr>
            <a:r>
              <a:rPr lang="en-US"/>
              <a:t>Flags contained password hashes that were able to be cracked using John the Ripper. </a:t>
            </a:r>
            <a:endParaRPr/>
          </a:p>
          <a:p>
            <a:pPr indent="0" lvl="0" marL="0" rtl="0" algn="l">
              <a:spcBef>
                <a:spcPts val="2100"/>
              </a:spcBef>
              <a:spcAft>
                <a:spcPts val="2100"/>
              </a:spcAft>
              <a:buNone/>
            </a:pPr>
            <a:r>
              <a:t/>
            </a:r>
            <a:endParaRPr/>
          </a:p>
        </p:txBody>
      </p:sp>
      <p:pic>
        <p:nvPicPr>
          <p:cNvPr id="2422" name="Google Shape;2422;p146"/>
          <p:cNvPicPr preferRelativeResize="0"/>
          <p:nvPr/>
        </p:nvPicPr>
        <p:blipFill rotWithShape="1">
          <a:blip r:embed="rId3">
            <a:alphaModFix/>
          </a:blip>
          <a:srcRect b="56849" l="2887" r="19707" t="30821"/>
          <a:stretch/>
        </p:blipFill>
        <p:spPr>
          <a:xfrm>
            <a:off x="922800" y="4572000"/>
            <a:ext cx="12520100" cy="1866350"/>
          </a:xfrm>
          <a:prstGeom prst="rect">
            <a:avLst/>
          </a:prstGeom>
          <a:noFill/>
          <a:ln>
            <a:noFill/>
          </a:ln>
        </p:spPr>
      </p:pic>
      <p:pic>
        <p:nvPicPr>
          <p:cNvPr id="2423" name="Google Shape;2423;p146"/>
          <p:cNvPicPr preferRelativeResize="0"/>
          <p:nvPr/>
        </p:nvPicPr>
        <p:blipFill rotWithShape="1">
          <a:blip r:embed="rId4">
            <a:alphaModFix/>
          </a:blip>
          <a:srcRect b="21859" l="3044" r="19872" t="23022"/>
          <a:stretch/>
        </p:blipFill>
        <p:spPr>
          <a:xfrm>
            <a:off x="922800" y="6798175"/>
            <a:ext cx="5959225" cy="398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Sudo Python</a:t>
            </a:r>
            <a:endParaRPr/>
          </a:p>
        </p:txBody>
      </p:sp>
      <p:sp>
        <p:nvSpPr>
          <p:cNvPr id="2429" name="Google Shape;2429;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0" name="Google Shape;2430;p14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Exploited the password hash of user ‘</a:t>
            </a:r>
            <a:r>
              <a:rPr b="1" lang="en-US" sz="4400">
                <a:solidFill>
                  <a:schemeClr val="dk1"/>
                </a:solidFill>
              </a:rPr>
              <a:t>steven</a:t>
            </a:r>
            <a:r>
              <a:rPr lang="en-US" sz="4400">
                <a:solidFill>
                  <a:schemeClr val="dk1"/>
                </a:solidFill>
              </a:rPr>
              <a:t>’ using John the Ripper and accessed the account</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Username: steven</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Password: pink84</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User had python root privileges which were exploited through spawn shell.</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Command used: </a:t>
            </a:r>
            <a:r>
              <a:rPr b="1" i="1" lang="en-US" sz="4400">
                <a:solidFill>
                  <a:srgbClr val="FF0000"/>
                </a:solidFill>
              </a:rPr>
              <a:t>sudo python -c ‘import pty;pty.spawn(“/bin/bash”)’</a:t>
            </a:r>
            <a:endParaRPr b="1" i="1" sz="4400">
              <a:solidFill>
                <a:srgbClr val="FF0000"/>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431" name="Google Shape;2431;p147"/>
          <p:cNvPicPr preferRelativeResize="0"/>
          <p:nvPr/>
        </p:nvPicPr>
        <p:blipFill>
          <a:blip r:embed="rId3">
            <a:alphaModFix/>
          </a:blip>
          <a:stretch>
            <a:fillRect/>
          </a:stretch>
        </p:blipFill>
        <p:spPr>
          <a:xfrm>
            <a:off x="3174521" y="7555950"/>
            <a:ext cx="17006101" cy="507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Sudo Python</a:t>
            </a:r>
            <a:endParaRPr/>
          </a:p>
        </p:txBody>
      </p:sp>
      <p:sp>
        <p:nvSpPr>
          <p:cNvPr id="2438" name="Google Shape;2438;p14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Achievements</a:t>
            </a:r>
            <a:endParaRPr/>
          </a:p>
        </p:txBody>
      </p:sp>
      <p:sp>
        <p:nvSpPr>
          <p:cNvPr id="2439" name="Google Shape;2439;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0" name="Google Shape;2440;p14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41" name="Google Shape;2441;p148"/>
          <p:cNvSpPr txBox="1"/>
          <p:nvPr>
            <p:ph idx="3" type="body"/>
          </p:nvPr>
        </p:nvSpPr>
        <p:spPr>
          <a:xfrm>
            <a:off x="474" y="3424675"/>
            <a:ext cx="10894200" cy="9659100"/>
          </a:xfrm>
          <a:prstGeom prst="rect">
            <a:avLst/>
          </a:prstGeom>
        </p:spPr>
        <p:txBody>
          <a:bodyPr anchorCtr="0" anchor="t" bIns="2437975" lIns="1219000" spcFirstLastPara="1" rIns="1219000" wrap="square" tIns="0">
            <a:noAutofit/>
          </a:bodyPr>
          <a:lstStyle/>
          <a:p>
            <a:pPr indent="-463550" lvl="0" marL="457200" rtl="0" algn="l">
              <a:spcBef>
                <a:spcPts val="0"/>
              </a:spcBef>
              <a:spcAft>
                <a:spcPts val="0"/>
              </a:spcAft>
              <a:buSzPts val="3700"/>
              <a:buChar char="●"/>
            </a:pPr>
            <a:r>
              <a:rPr lang="en-US"/>
              <a:t>Was able to find flag 4 after </a:t>
            </a:r>
            <a:r>
              <a:rPr lang="en-US"/>
              <a:t>gaining</a:t>
            </a:r>
            <a:r>
              <a:rPr lang="en-US"/>
              <a:t> root access to steven’s account </a:t>
            </a:r>
            <a:endParaRPr/>
          </a:p>
          <a:p>
            <a:pPr indent="-463550" lvl="0" marL="457200" rtl="0" algn="l">
              <a:spcBef>
                <a:spcPts val="0"/>
              </a:spcBef>
              <a:spcAft>
                <a:spcPts val="0"/>
              </a:spcAft>
              <a:buSzPts val="3700"/>
              <a:buChar char="●"/>
            </a:pPr>
            <a:r>
              <a:rPr lang="en-US"/>
              <a:t>Commands used: </a:t>
            </a:r>
            <a:endParaRPr/>
          </a:p>
          <a:p>
            <a:pPr indent="-463550" lvl="1" marL="914400" rtl="0" algn="l">
              <a:spcBef>
                <a:spcPts val="0"/>
              </a:spcBef>
              <a:spcAft>
                <a:spcPts val="0"/>
              </a:spcAft>
              <a:buClr>
                <a:srgbClr val="FF0000"/>
              </a:buClr>
              <a:buSzPts val="3700"/>
              <a:buChar char="○"/>
            </a:pPr>
            <a:r>
              <a:rPr b="1" i="1" lang="en-US">
                <a:solidFill>
                  <a:srgbClr val="FF0000"/>
                </a:solidFill>
              </a:rPr>
              <a:t>cd /root</a:t>
            </a:r>
            <a:endParaRPr b="1" i="1">
              <a:solidFill>
                <a:srgbClr val="FF0000"/>
              </a:solidFill>
            </a:endParaRPr>
          </a:p>
          <a:p>
            <a:pPr indent="-463550" lvl="1" marL="914400" rtl="0" algn="l">
              <a:spcBef>
                <a:spcPts val="0"/>
              </a:spcBef>
              <a:spcAft>
                <a:spcPts val="0"/>
              </a:spcAft>
              <a:buClr>
                <a:srgbClr val="FF0000"/>
              </a:buClr>
              <a:buSzPts val="3700"/>
              <a:buChar char="○"/>
            </a:pPr>
            <a:r>
              <a:rPr b="1" i="1" lang="en-US">
                <a:solidFill>
                  <a:srgbClr val="FF0000"/>
                </a:solidFill>
              </a:rPr>
              <a:t>ls</a:t>
            </a:r>
            <a:endParaRPr b="1" i="1">
              <a:solidFill>
                <a:srgbClr val="FF0000"/>
              </a:solidFill>
            </a:endParaRPr>
          </a:p>
          <a:p>
            <a:pPr indent="-463550" lvl="1" marL="914400" rtl="0" algn="l">
              <a:spcBef>
                <a:spcPts val="0"/>
              </a:spcBef>
              <a:spcAft>
                <a:spcPts val="0"/>
              </a:spcAft>
              <a:buClr>
                <a:srgbClr val="FF0000"/>
              </a:buClr>
              <a:buSzPts val="3700"/>
              <a:buChar char="○"/>
            </a:pPr>
            <a:r>
              <a:rPr b="1" i="1" lang="en-US">
                <a:solidFill>
                  <a:srgbClr val="FF0000"/>
                </a:solidFill>
              </a:rPr>
              <a:t>cat flag4.txt</a:t>
            </a:r>
            <a:r>
              <a:rPr b="1" i="1" lang="en-US">
                <a:solidFill>
                  <a:srgbClr val="FF0000"/>
                </a:solidFill>
              </a:rPr>
              <a:t> </a:t>
            </a:r>
            <a:endParaRPr b="1" i="1">
              <a:solidFill>
                <a:srgbClr val="FF0000"/>
              </a:solidFill>
            </a:endParaRPr>
          </a:p>
        </p:txBody>
      </p:sp>
      <p:pic>
        <p:nvPicPr>
          <p:cNvPr id="2442" name="Google Shape;2442;p148"/>
          <p:cNvPicPr preferRelativeResize="0"/>
          <p:nvPr/>
        </p:nvPicPr>
        <p:blipFill>
          <a:blip r:embed="rId3">
            <a:alphaModFix/>
          </a:blip>
          <a:stretch>
            <a:fillRect/>
          </a:stretch>
        </p:blipFill>
        <p:spPr>
          <a:xfrm>
            <a:off x="11156450" y="3007750"/>
            <a:ext cx="11956276" cy="965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pic>
        <p:nvPicPr>
          <p:cNvPr id="2447" name="Google Shape;2447;p14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48" name="Google Shape;2448;p14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49" name="Google Shape;2449;p14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50" name="Google Shape;2450;p14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Wordpress (Enumeration)</a:t>
            </a:r>
            <a:endParaRPr b="1">
              <a:latin typeface="Roboto"/>
              <a:ea typeface="Roboto"/>
              <a:cs typeface="Roboto"/>
              <a:sym typeface="Roboto"/>
            </a:endParaRPr>
          </a:p>
        </p:txBody>
      </p:sp>
      <p:sp>
        <p:nvSpPr>
          <p:cNvPr id="2456" name="Google Shape;2456;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7" name="Google Shape;2457;p15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368300" lvl="0" marL="457200" rtl="0" algn="l">
              <a:lnSpc>
                <a:spcPct val="115000"/>
              </a:lnSpc>
              <a:spcBef>
                <a:spcPts val="1200"/>
              </a:spcBef>
              <a:spcAft>
                <a:spcPts val="0"/>
              </a:spcAft>
              <a:buClr>
                <a:schemeClr val="dk1"/>
              </a:buClr>
              <a:buSzPts val="2200"/>
              <a:buChar char="●"/>
            </a:pPr>
            <a:r>
              <a:rPr b="1" lang="en-US" sz="2200">
                <a:solidFill>
                  <a:schemeClr val="dk1"/>
                </a:solidFill>
              </a:rPr>
              <a:t>Which alerts detect this exploit?</a:t>
            </a:r>
            <a:endParaRPr b="1" sz="2200">
              <a:solidFill>
                <a:schemeClr val="dk1"/>
              </a:solidFill>
            </a:endParaRPr>
          </a:p>
          <a:p>
            <a:pPr indent="0" lvl="0" marL="457200" rtl="0" algn="l">
              <a:lnSpc>
                <a:spcPct val="115000"/>
              </a:lnSpc>
              <a:spcBef>
                <a:spcPts val="1000"/>
              </a:spcBef>
              <a:spcAft>
                <a:spcPts val="0"/>
              </a:spcAft>
              <a:buNone/>
            </a:pPr>
            <a:r>
              <a:rPr lang="en-US" sz="2200">
                <a:solidFill>
                  <a:schemeClr val="dk1"/>
                </a:solidFill>
              </a:rPr>
              <a:t>Kibana Alert: HTTP Request Size Monitor </a:t>
            </a:r>
            <a:r>
              <a:rPr lang="en-US" sz="2200">
                <a:solidFill>
                  <a:schemeClr val="dk1"/>
                </a:solidFill>
              </a:rPr>
              <a:t>(WHEN sum() of http.request.bytes OVER all documents IS ABOVE 3500 FOR THE LAST 1 minute)</a:t>
            </a:r>
            <a:endParaRPr sz="2200">
              <a:solidFill>
                <a:schemeClr val="dk1"/>
              </a:solidFill>
            </a:endParaRPr>
          </a:p>
          <a:p>
            <a:pPr indent="-368300" lvl="0" marL="457200" rtl="0" algn="l">
              <a:lnSpc>
                <a:spcPct val="115000"/>
              </a:lnSpc>
              <a:spcBef>
                <a:spcPts val="1000"/>
              </a:spcBef>
              <a:spcAft>
                <a:spcPts val="0"/>
              </a:spcAft>
              <a:buClr>
                <a:schemeClr val="dk1"/>
              </a:buClr>
              <a:buSzPts val="2200"/>
              <a:buChar char="●"/>
            </a:pPr>
            <a:r>
              <a:rPr b="1" lang="en-US" sz="2200">
                <a:solidFill>
                  <a:schemeClr val="dk1"/>
                </a:solidFill>
              </a:rPr>
              <a:t>Which metrics do they measure?</a:t>
            </a:r>
            <a:r>
              <a:rPr lang="en-US" sz="2200">
                <a:solidFill>
                  <a:schemeClr val="dk1"/>
                </a:solidFill>
              </a:rPr>
              <a:t> </a:t>
            </a:r>
            <a:endParaRPr sz="2200">
              <a:solidFill>
                <a:schemeClr val="dk1"/>
              </a:solidFill>
            </a:endParaRPr>
          </a:p>
          <a:p>
            <a:pPr indent="0" lvl="0" marL="457200" rtl="0" algn="l">
              <a:lnSpc>
                <a:spcPct val="115000"/>
              </a:lnSpc>
              <a:spcBef>
                <a:spcPts val="1000"/>
              </a:spcBef>
              <a:spcAft>
                <a:spcPts val="0"/>
              </a:spcAft>
              <a:buNone/>
            </a:pPr>
            <a:r>
              <a:rPr lang="en-US" sz="2200">
                <a:solidFill>
                  <a:schemeClr val="dk1"/>
                </a:solidFill>
              </a:rPr>
              <a:t>HTTP Request Size Monitor: </a:t>
            </a:r>
            <a:r>
              <a:rPr lang="en-US" sz="2200">
                <a:solidFill>
                  <a:schemeClr val="dk1"/>
                </a:solidFill>
              </a:rPr>
              <a:t>Bytes of HTTP Requests</a:t>
            </a:r>
            <a:endParaRPr sz="2200">
              <a:solidFill>
                <a:schemeClr val="dk1"/>
              </a:solidFill>
            </a:endParaRPr>
          </a:p>
          <a:p>
            <a:pPr indent="-368300" lvl="0" marL="457200" rtl="0" algn="l">
              <a:lnSpc>
                <a:spcPct val="115000"/>
              </a:lnSpc>
              <a:spcBef>
                <a:spcPts val="1000"/>
              </a:spcBef>
              <a:spcAft>
                <a:spcPts val="0"/>
              </a:spcAft>
              <a:buClr>
                <a:schemeClr val="dk1"/>
              </a:buClr>
              <a:buSzPts val="2200"/>
              <a:buChar char="●"/>
            </a:pPr>
            <a:r>
              <a:rPr b="1" lang="en-US" sz="2200">
                <a:solidFill>
                  <a:schemeClr val="dk1"/>
                </a:solidFill>
              </a:rPr>
              <a:t>Which thresholds do they fire at?</a:t>
            </a:r>
            <a:endParaRPr b="1" sz="2200">
              <a:solidFill>
                <a:schemeClr val="dk1"/>
              </a:solidFill>
            </a:endParaRPr>
          </a:p>
          <a:p>
            <a:pPr indent="0" lvl="0" marL="457200" rtl="0" algn="l">
              <a:lnSpc>
                <a:spcPct val="115000"/>
              </a:lnSpc>
              <a:spcBef>
                <a:spcPts val="1000"/>
              </a:spcBef>
              <a:spcAft>
                <a:spcPts val="0"/>
              </a:spcAft>
              <a:buNone/>
            </a:pPr>
            <a:r>
              <a:rPr lang="en-US" sz="2200">
                <a:solidFill>
                  <a:schemeClr val="dk1"/>
                </a:solidFill>
              </a:rPr>
              <a:t>HTTP Request Size Monitor: Above 3500 Bytes in 1 minute</a:t>
            </a:r>
            <a:endParaRPr sz="2200">
              <a:solidFill>
                <a:schemeClr val="dk1"/>
              </a:solidFill>
            </a:endParaRPr>
          </a:p>
          <a:p>
            <a:pPr indent="0" lvl="0" marL="457200" rtl="0" algn="l">
              <a:lnSpc>
                <a:spcPct val="115000"/>
              </a:lnSpc>
              <a:spcBef>
                <a:spcPts val="1000"/>
              </a:spcBef>
              <a:spcAft>
                <a:spcPts val="0"/>
              </a:spcAft>
              <a:buNone/>
            </a:pPr>
            <a:r>
              <a:t/>
            </a:r>
            <a:endParaRPr sz="4400">
              <a:solidFill>
                <a:schemeClr val="dk1"/>
              </a:solidFill>
            </a:endParaRPr>
          </a:p>
          <a:p>
            <a:pPr indent="0" lvl="0" marL="457200" marR="0" rtl="0" algn="l">
              <a:lnSpc>
                <a:spcPct val="115000"/>
              </a:lnSpc>
              <a:spcBef>
                <a:spcPts val="1000"/>
              </a:spcBef>
              <a:spcAft>
                <a:spcPts val="1000"/>
              </a:spcAft>
              <a:buNone/>
            </a:pPr>
            <a:r>
              <a:t/>
            </a:r>
            <a:endParaRPr sz="4400">
              <a:solidFill>
                <a:schemeClr val="dk1"/>
              </a:solidFill>
            </a:endParaRPr>
          </a:p>
        </p:txBody>
      </p:sp>
      <p:pic>
        <p:nvPicPr>
          <p:cNvPr id="2458" name="Google Shape;2458;p150"/>
          <p:cNvPicPr preferRelativeResize="0"/>
          <p:nvPr/>
        </p:nvPicPr>
        <p:blipFill rotWithShape="1">
          <a:blip r:embed="rId3">
            <a:alphaModFix/>
          </a:blip>
          <a:srcRect b="17041" l="25564" r="12729" t="42548"/>
          <a:stretch/>
        </p:blipFill>
        <p:spPr>
          <a:xfrm>
            <a:off x="3606550" y="6217900"/>
            <a:ext cx="15714998" cy="5574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Wordpress (Enumeration) Part 2</a:t>
            </a:r>
            <a:endParaRPr b="1">
              <a:latin typeface="Roboto"/>
              <a:ea typeface="Roboto"/>
              <a:cs typeface="Roboto"/>
              <a:sym typeface="Roboto"/>
            </a:endParaRPr>
          </a:p>
        </p:txBody>
      </p:sp>
      <p:sp>
        <p:nvSpPr>
          <p:cNvPr id="2464" name="Google Shape;2464;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5" name="Google Shape;2465;p151"/>
          <p:cNvSpPr txBox="1"/>
          <p:nvPr>
            <p:ph idx="3" type="body"/>
          </p:nvPr>
        </p:nvSpPr>
        <p:spPr>
          <a:xfrm>
            <a:off x="717350" y="23878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Mitigating Detection</a:t>
            </a:r>
            <a:endParaRPr b="1" sz="4400">
              <a:solidFill>
                <a:schemeClr val="dk1"/>
              </a:solidFill>
            </a:endParaRPr>
          </a:p>
          <a:p>
            <a:pPr indent="-508000" lvl="0" marL="457200" marR="0" rtl="0" algn="l">
              <a:lnSpc>
                <a:spcPct val="115000"/>
              </a:lnSpc>
              <a:spcBef>
                <a:spcPts val="1200"/>
              </a:spcBef>
              <a:spcAft>
                <a:spcPts val="0"/>
              </a:spcAft>
              <a:buClr>
                <a:schemeClr val="dk1"/>
              </a:buClr>
              <a:buSzPts val="4400"/>
              <a:buChar char="●"/>
            </a:pPr>
            <a:r>
              <a:rPr b="1" lang="en-US" sz="4400">
                <a:solidFill>
                  <a:schemeClr val="dk1"/>
                </a:solidFill>
              </a:rPr>
              <a:t>How can you execute the same exploit without triggering the alert?</a:t>
            </a:r>
            <a:endParaRPr b="1" sz="4400">
              <a:solidFill>
                <a:schemeClr val="dk1"/>
              </a:solidFill>
            </a:endParaRPr>
          </a:p>
          <a:p>
            <a:pPr indent="0" lvl="0" marL="457200" marR="0" rtl="0" algn="l">
              <a:lnSpc>
                <a:spcPct val="115000"/>
              </a:lnSpc>
              <a:spcBef>
                <a:spcPts val="1000"/>
              </a:spcBef>
              <a:spcAft>
                <a:spcPts val="0"/>
              </a:spcAft>
              <a:buNone/>
            </a:pPr>
            <a:r>
              <a:rPr lang="en-US" sz="2500">
                <a:solidFill>
                  <a:schemeClr val="dk1"/>
                </a:solidFill>
              </a:rPr>
              <a:t>Passive and mixed options are available on the WPScan, which have smaller request sizes and can potentially avoid triggering the Alerts, but they also will produce less information </a:t>
            </a:r>
            <a:endParaRPr sz="2500">
              <a:solidFill>
                <a:schemeClr val="dk1"/>
              </a:solidFill>
            </a:endParaRPr>
          </a:p>
          <a:p>
            <a:pPr indent="-508000" lvl="0" marL="457200" marR="0" rtl="0" algn="l">
              <a:lnSpc>
                <a:spcPct val="115000"/>
              </a:lnSpc>
              <a:spcBef>
                <a:spcPts val="1000"/>
              </a:spcBef>
              <a:spcAft>
                <a:spcPts val="0"/>
              </a:spcAft>
              <a:buClr>
                <a:schemeClr val="dk1"/>
              </a:buClr>
              <a:buSzPts val="4400"/>
              <a:buChar char="●"/>
            </a:pPr>
            <a:r>
              <a:rPr b="1" lang="en-US" sz="4400">
                <a:solidFill>
                  <a:schemeClr val="dk1"/>
                </a:solidFill>
              </a:rPr>
              <a:t>Are there alternative exploits that may perform better?</a:t>
            </a:r>
            <a:endParaRPr b="1" sz="4400">
              <a:solidFill>
                <a:schemeClr val="dk1"/>
              </a:solidFill>
            </a:endParaRPr>
          </a:p>
          <a:p>
            <a:pPr indent="0" lvl="0" marL="457200" marR="0" rtl="0" algn="l">
              <a:lnSpc>
                <a:spcPct val="115000"/>
              </a:lnSpc>
              <a:spcBef>
                <a:spcPts val="1000"/>
              </a:spcBef>
              <a:spcAft>
                <a:spcPts val="0"/>
              </a:spcAft>
              <a:buNone/>
            </a:pPr>
            <a:r>
              <a:rPr lang="en-US" sz="2200">
                <a:solidFill>
                  <a:schemeClr val="dk1"/>
                </a:solidFill>
              </a:rPr>
              <a:t>Using the passive</a:t>
            </a:r>
            <a:r>
              <a:rPr lang="en-US" sz="3200">
                <a:solidFill>
                  <a:schemeClr val="dk1"/>
                </a:solidFill>
              </a:rPr>
              <a:t> </a:t>
            </a:r>
            <a:r>
              <a:rPr lang="en-US" sz="2200">
                <a:solidFill>
                  <a:schemeClr val="dk1"/>
                </a:solidFill>
              </a:rPr>
              <a:t>or mixed options for a scan will lower the HTTP request Size, however other methods may need to be utilized because passive WPScans will produce less reconnaissance information.</a:t>
            </a:r>
            <a:r>
              <a:rPr lang="en-US" sz="2500">
                <a:solidFill>
                  <a:schemeClr val="dk1"/>
                </a:solidFill>
              </a:rPr>
              <a:t> </a:t>
            </a:r>
            <a:endParaRPr sz="2500">
              <a:solidFill>
                <a:schemeClr val="dk1"/>
              </a:solidFill>
            </a:endParaRPr>
          </a:p>
          <a:p>
            <a:pPr indent="0" lvl="0" marL="457200" marR="0" rtl="0" algn="l">
              <a:lnSpc>
                <a:spcPct val="115000"/>
              </a:lnSpc>
              <a:spcBef>
                <a:spcPts val="1000"/>
              </a:spcBef>
              <a:spcAft>
                <a:spcPts val="0"/>
              </a:spcAft>
              <a:buNone/>
            </a:pPr>
            <a:r>
              <a:rPr b="1" lang="en-US" sz="2200">
                <a:solidFill>
                  <a:schemeClr val="dk1"/>
                </a:solidFill>
              </a:rPr>
              <a:t>Command: </a:t>
            </a:r>
            <a:r>
              <a:rPr lang="en-US" sz="2200">
                <a:solidFill>
                  <a:schemeClr val="dk1"/>
                </a:solidFill>
              </a:rPr>
              <a:t>wpscan --url http://192.168.1.110/wordpress -- enumerate u --detection-mode (passive, mixed, aggressive)</a:t>
            </a:r>
            <a:endParaRPr sz="2200">
              <a:solidFill>
                <a:schemeClr val="dk1"/>
              </a:solidFill>
            </a:endParaRPr>
          </a:p>
          <a:p>
            <a:pPr indent="0" lvl="0" marL="457200" marR="0" rtl="0" algn="l">
              <a:lnSpc>
                <a:spcPct val="115000"/>
              </a:lnSpc>
              <a:spcBef>
                <a:spcPts val="1000"/>
              </a:spcBef>
              <a:spcAft>
                <a:spcPts val="0"/>
              </a:spcAft>
              <a:buNone/>
            </a:pPr>
            <a:r>
              <a:t/>
            </a:r>
            <a:endParaRPr sz="2500">
              <a:solidFill>
                <a:schemeClr val="dk1"/>
              </a:solidFill>
            </a:endParaRPr>
          </a:p>
          <a:p>
            <a:pPr indent="0" lvl="0" marL="457200" marR="0" rtl="0" algn="l">
              <a:lnSpc>
                <a:spcPct val="115000"/>
              </a:lnSpc>
              <a:spcBef>
                <a:spcPts val="1000"/>
              </a:spcBef>
              <a:spcAft>
                <a:spcPts val="1000"/>
              </a:spcAft>
              <a:buNone/>
            </a:pPr>
            <a:r>
              <a:t/>
            </a:r>
            <a:endParaRPr sz="4400">
              <a:solidFill>
                <a:schemeClr val="dk1"/>
              </a:solidFill>
            </a:endParaRPr>
          </a:p>
        </p:txBody>
      </p:sp>
      <p:pic>
        <p:nvPicPr>
          <p:cNvPr id="2466" name="Google Shape;2466;p151"/>
          <p:cNvPicPr preferRelativeResize="0"/>
          <p:nvPr/>
        </p:nvPicPr>
        <p:blipFill rotWithShape="1">
          <a:blip r:embed="rId3">
            <a:alphaModFix/>
          </a:blip>
          <a:srcRect b="16074" l="25341" r="17939" t="44536"/>
          <a:stretch/>
        </p:blipFill>
        <p:spPr>
          <a:xfrm>
            <a:off x="1742650" y="7497500"/>
            <a:ext cx="10373102" cy="4052001"/>
          </a:xfrm>
          <a:prstGeom prst="rect">
            <a:avLst/>
          </a:prstGeom>
          <a:noFill/>
          <a:ln>
            <a:noFill/>
          </a:ln>
        </p:spPr>
      </p:pic>
      <p:pic>
        <p:nvPicPr>
          <p:cNvPr id="2467" name="Google Shape;2467;p151"/>
          <p:cNvPicPr preferRelativeResize="0"/>
          <p:nvPr/>
        </p:nvPicPr>
        <p:blipFill rotWithShape="1">
          <a:blip r:embed="rId4">
            <a:alphaModFix/>
          </a:blip>
          <a:srcRect b="46479" l="24509" r="32142" t="18598"/>
          <a:stretch/>
        </p:blipFill>
        <p:spPr>
          <a:xfrm>
            <a:off x="12885650" y="7578554"/>
            <a:ext cx="7394873" cy="3592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a:t>
            </a:r>
            <a:r>
              <a:rPr lang="en-US"/>
              <a:t> of Weak Passwords</a:t>
            </a:r>
            <a:endParaRPr/>
          </a:p>
        </p:txBody>
      </p:sp>
      <p:sp>
        <p:nvSpPr>
          <p:cNvPr id="2473" name="Google Shape;2473;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4" name="Google Shape;2474;p15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500">
                <a:solidFill>
                  <a:schemeClr val="dk1"/>
                </a:solidFill>
              </a:rPr>
              <a:t>Monitoring Overview</a:t>
            </a:r>
            <a:endParaRPr sz="35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US" sz="2500">
                <a:solidFill>
                  <a:schemeClr val="dk1"/>
                </a:solidFill>
              </a:rPr>
              <a:t>Which a</a:t>
            </a:r>
            <a:r>
              <a:rPr b="1" lang="en-US" sz="2500">
                <a:solidFill>
                  <a:schemeClr val="dk1"/>
                </a:solidFill>
              </a:rPr>
              <a:t>lerts detect this exploit? </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Kibana Alert: CPU Usage Monitor (WHEN max() OF system.process.cpu.total.pct OVER all documents IS ABOVE 0.5 FOR THE LAST 5 minutes)</a:t>
            </a:r>
            <a:endParaRPr sz="2500">
              <a:solidFill>
                <a:schemeClr val="dk1"/>
              </a:solidFill>
            </a:endParaRPr>
          </a:p>
          <a:p>
            <a:pPr indent="-387350" lvl="0" marL="457200" rtl="0" algn="l">
              <a:lnSpc>
                <a:spcPct val="115000"/>
              </a:lnSpc>
              <a:spcBef>
                <a:spcPts val="1000"/>
              </a:spcBef>
              <a:spcAft>
                <a:spcPts val="0"/>
              </a:spcAft>
              <a:buClr>
                <a:schemeClr val="dk1"/>
              </a:buClr>
              <a:buSzPts val="2500"/>
              <a:buChar char="●"/>
            </a:pPr>
            <a:r>
              <a:rPr b="1" lang="en-US" sz="2500">
                <a:solidFill>
                  <a:schemeClr val="dk1"/>
                </a:solidFill>
              </a:rPr>
              <a:t>Which metrics do they measure? </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System Processes Using CPU resources</a:t>
            </a:r>
            <a:endParaRPr sz="2500">
              <a:solidFill>
                <a:schemeClr val="dk1"/>
              </a:solidFill>
            </a:endParaRPr>
          </a:p>
          <a:p>
            <a:pPr indent="-387350" lvl="0" marL="457200" rtl="0" algn="l">
              <a:lnSpc>
                <a:spcPct val="115000"/>
              </a:lnSpc>
              <a:spcBef>
                <a:spcPts val="1000"/>
              </a:spcBef>
              <a:spcAft>
                <a:spcPts val="0"/>
              </a:spcAft>
              <a:buClr>
                <a:schemeClr val="dk1"/>
              </a:buClr>
              <a:buSzPts val="2500"/>
              <a:buChar char="●"/>
            </a:pPr>
            <a:r>
              <a:rPr b="1" lang="en-US" sz="2500">
                <a:solidFill>
                  <a:schemeClr val="dk1"/>
                </a:solidFill>
              </a:rPr>
              <a:t>Which th</a:t>
            </a:r>
            <a:r>
              <a:rPr b="1" lang="en-US" sz="2500">
                <a:solidFill>
                  <a:schemeClr val="dk1"/>
                </a:solidFill>
              </a:rPr>
              <a:t>resholds do they fire at?</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Above .5 for the last 5 minutes</a:t>
            </a:r>
            <a:endParaRPr sz="2500">
              <a:solidFill>
                <a:schemeClr val="dk1"/>
              </a:solidFill>
            </a:endParaRPr>
          </a:p>
          <a:p>
            <a:pPr indent="0" lvl="0" marL="0" rtl="0" algn="l">
              <a:spcBef>
                <a:spcPts val="1000"/>
              </a:spcBef>
              <a:spcAft>
                <a:spcPts val="0"/>
              </a:spcAft>
              <a:buNone/>
            </a:pPr>
            <a:r>
              <a:rPr b="1" lang="en-US" sz="3500">
                <a:solidFill>
                  <a:schemeClr val="dk1"/>
                </a:solidFill>
              </a:rPr>
              <a:t>Mitigating Detection</a:t>
            </a:r>
            <a:endParaRPr b="1" sz="35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US" sz="2500">
                <a:solidFill>
                  <a:schemeClr val="dk1"/>
                </a:solidFill>
              </a:rPr>
              <a:t>How can you execute the same exploit without triggering the alert?</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John the ripper uses significant CPU resources to crack passwords which could cause the alert to trigger if it is run on the target machine, copying hashes to your personal attacking machine and running John will prevent this, as it is using your own resources</a:t>
            </a:r>
            <a:endParaRPr sz="2500">
              <a:solidFill>
                <a:schemeClr val="dk1"/>
              </a:solidFill>
            </a:endParaRPr>
          </a:p>
          <a:p>
            <a:pPr indent="-387350" lvl="0" marL="457200" rtl="0" algn="l">
              <a:lnSpc>
                <a:spcPct val="115000"/>
              </a:lnSpc>
              <a:spcBef>
                <a:spcPts val="1000"/>
              </a:spcBef>
              <a:spcAft>
                <a:spcPts val="0"/>
              </a:spcAft>
              <a:buClr>
                <a:schemeClr val="dk1"/>
              </a:buClr>
              <a:buSzPts val="2500"/>
              <a:buChar char="●"/>
            </a:pPr>
            <a:r>
              <a:rPr b="1" lang="en-US" sz="2500">
                <a:solidFill>
                  <a:schemeClr val="dk1"/>
                </a:solidFill>
              </a:rPr>
              <a:t>Are there alternative exploits that may perform better?</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There are alternate tools that can be used to crack hashes, for example, hashcat makes use of a system’s GPU instead of CPU</a:t>
            </a:r>
            <a:endParaRPr sz="2500">
              <a:solidFill>
                <a:schemeClr val="dk1"/>
              </a:solidFill>
            </a:endParaRPr>
          </a:p>
          <a:p>
            <a:pPr indent="0" lvl="0" marL="457200" rtl="0" algn="l">
              <a:lnSpc>
                <a:spcPct val="115000"/>
              </a:lnSpc>
              <a:spcBef>
                <a:spcPts val="1000"/>
              </a:spcBef>
              <a:spcAft>
                <a:spcPts val="1000"/>
              </a:spcAft>
              <a:buNone/>
            </a:pPr>
            <a:r>
              <a:t/>
            </a:r>
            <a:endParaRPr b="1" sz="2900">
              <a:solidFill>
                <a:schemeClr val="dk1"/>
              </a:solidFill>
            </a:endParaRPr>
          </a:p>
        </p:txBody>
      </p:sp>
      <p:pic>
        <p:nvPicPr>
          <p:cNvPr id="2475" name="Google Shape;2475;p152"/>
          <p:cNvPicPr preferRelativeResize="0"/>
          <p:nvPr/>
        </p:nvPicPr>
        <p:blipFill rotWithShape="1">
          <a:blip r:embed="rId3">
            <a:alphaModFix/>
          </a:blip>
          <a:srcRect b="18446" l="0" r="0" t="45804"/>
          <a:stretch/>
        </p:blipFill>
        <p:spPr>
          <a:xfrm>
            <a:off x="9964300" y="4134349"/>
            <a:ext cx="10972800" cy="2836400"/>
          </a:xfrm>
          <a:prstGeom prst="rect">
            <a:avLst/>
          </a:prstGeom>
          <a:noFill/>
          <a:ln>
            <a:noFill/>
          </a:ln>
        </p:spPr>
      </p:pic>
      <p:pic>
        <p:nvPicPr>
          <p:cNvPr id="2476" name="Google Shape;2476;p152"/>
          <p:cNvPicPr preferRelativeResize="0"/>
          <p:nvPr/>
        </p:nvPicPr>
        <p:blipFill rotWithShape="1">
          <a:blip r:embed="rId4">
            <a:alphaModFix/>
          </a:blip>
          <a:srcRect b="38073" l="24897" r="29461" t="39474"/>
          <a:stretch/>
        </p:blipFill>
        <p:spPr>
          <a:xfrm>
            <a:off x="6584774" y="9584300"/>
            <a:ext cx="8347099" cy="2309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15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a:t>
            </a:r>
            <a:r>
              <a:rPr lang="en-US"/>
              <a:t> Sudo Python</a:t>
            </a:r>
            <a:endParaRPr/>
          </a:p>
        </p:txBody>
      </p:sp>
      <p:sp>
        <p:nvSpPr>
          <p:cNvPr id="2482" name="Google Shape;2482;p1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83" name="Google Shape;2483;p15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600">
                <a:solidFill>
                  <a:schemeClr val="dk1"/>
                </a:solidFill>
              </a:rPr>
              <a:t>Monitoring Overview</a:t>
            </a:r>
            <a:endParaRPr sz="3600">
              <a:solidFill>
                <a:schemeClr val="dk1"/>
              </a:solidFill>
            </a:endParaRPr>
          </a:p>
          <a:p>
            <a:pPr indent="-457200" lvl="0" marL="457200" rtl="0" algn="l">
              <a:lnSpc>
                <a:spcPct val="115000"/>
              </a:lnSpc>
              <a:spcBef>
                <a:spcPts val="1200"/>
              </a:spcBef>
              <a:spcAft>
                <a:spcPts val="0"/>
              </a:spcAft>
              <a:buClr>
                <a:schemeClr val="dk1"/>
              </a:buClr>
              <a:buSzPts val="3600"/>
              <a:buChar char="●"/>
            </a:pPr>
            <a:r>
              <a:rPr lang="en-US" sz="3600">
                <a:solidFill>
                  <a:schemeClr val="dk1"/>
                </a:solidFill>
              </a:rPr>
              <a:t>According to the Kibana data, the alerts set were not triggered by the sudo python command. However, using a security monitoring software such as Insider Threat Management (ITM) provides alerts that are triggered by a user using a sudo command to open a root shell without a required password. If we were to have had an ITP alert to monitor sudo commands in a shell, it would have been triggered. </a:t>
            </a:r>
            <a:endParaRPr b="1" sz="3600">
              <a:solidFill>
                <a:schemeClr val="dk1"/>
              </a:solidFill>
            </a:endParaRPr>
          </a:p>
          <a:p>
            <a:pPr indent="-457200" lvl="0" marL="457200" rtl="0" algn="l">
              <a:spcBef>
                <a:spcPts val="1000"/>
              </a:spcBef>
              <a:spcAft>
                <a:spcPts val="0"/>
              </a:spcAft>
              <a:buClr>
                <a:schemeClr val="dk1"/>
              </a:buClr>
              <a:buSzPts val="3600"/>
              <a:buChar char="●"/>
            </a:pPr>
            <a:r>
              <a:rPr lang="en-US" sz="3600">
                <a:solidFill>
                  <a:schemeClr val="dk1"/>
                </a:solidFill>
              </a:rPr>
              <a:t>Kibana monitors the </a:t>
            </a:r>
            <a:r>
              <a:rPr b="1" i="1" lang="en-US" sz="3600">
                <a:solidFill>
                  <a:schemeClr val="dk1"/>
                </a:solidFill>
              </a:rPr>
              <a:t>system.auth.sudo.command</a:t>
            </a:r>
            <a:r>
              <a:rPr lang="en-US" sz="3600">
                <a:solidFill>
                  <a:schemeClr val="dk1"/>
                </a:solidFill>
              </a:rPr>
              <a:t> which logs the users and the sudo commands that the user has executed where we see user </a:t>
            </a:r>
            <a:r>
              <a:rPr b="1" i="1" lang="en-US" sz="3600">
                <a:solidFill>
                  <a:schemeClr val="dk1"/>
                </a:solidFill>
              </a:rPr>
              <a:t>steven</a:t>
            </a:r>
            <a:r>
              <a:rPr lang="en-US" sz="3600">
                <a:solidFill>
                  <a:schemeClr val="dk1"/>
                </a:solidFill>
              </a:rPr>
              <a:t> has executed </a:t>
            </a:r>
            <a:r>
              <a:rPr b="1" i="1" lang="en-US" sz="3600">
                <a:solidFill>
                  <a:schemeClr val="dk1"/>
                </a:solidFill>
              </a:rPr>
              <a:t>/usr/bin/python -c import pty;pty.spawn(“/bin/bash”)</a:t>
            </a:r>
            <a:r>
              <a:rPr lang="en-US" sz="3600">
                <a:solidFill>
                  <a:schemeClr val="dk1"/>
                </a:solidFill>
              </a:rPr>
              <a:t> to gain root access</a:t>
            </a:r>
            <a:endParaRPr sz="3600">
              <a:solidFill>
                <a:schemeClr val="dk1"/>
              </a:solidFill>
            </a:endParaRPr>
          </a:p>
          <a:p>
            <a:pPr indent="0" lvl="0" marL="0" rtl="0" algn="l">
              <a:spcBef>
                <a:spcPts val="1200"/>
              </a:spcBef>
              <a:spcAft>
                <a:spcPts val="0"/>
              </a:spcAft>
              <a:buNone/>
            </a:pPr>
            <a:r>
              <a:t/>
            </a:r>
            <a:endParaRPr sz="3600">
              <a:solidFill>
                <a:schemeClr val="dk1"/>
              </a:solidFill>
            </a:endParaRPr>
          </a:p>
          <a:p>
            <a:pPr indent="0" lvl="0" marL="0" rtl="0" algn="l">
              <a:lnSpc>
                <a:spcPct val="115000"/>
              </a:lnSpc>
              <a:spcBef>
                <a:spcPts val="1200"/>
              </a:spcBef>
              <a:spcAft>
                <a:spcPts val="1000"/>
              </a:spcAft>
              <a:buNone/>
            </a:pPr>
            <a:r>
              <a:t/>
            </a:r>
            <a:endParaRPr b="1" sz="3600">
              <a:solidFill>
                <a:schemeClr val="dk1"/>
              </a:solidFill>
            </a:endParaRPr>
          </a:p>
        </p:txBody>
      </p:sp>
      <p:pic>
        <p:nvPicPr>
          <p:cNvPr id="2484" name="Google Shape;2484;p153"/>
          <p:cNvPicPr preferRelativeResize="0"/>
          <p:nvPr/>
        </p:nvPicPr>
        <p:blipFill>
          <a:blip r:embed="rId3">
            <a:alphaModFix/>
          </a:blip>
          <a:stretch>
            <a:fillRect/>
          </a:stretch>
        </p:blipFill>
        <p:spPr>
          <a:xfrm>
            <a:off x="1433375" y="8598200"/>
            <a:ext cx="21336000" cy="295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15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Stealth Exploitation of Sudo Python</a:t>
            </a:r>
            <a:endParaRPr/>
          </a:p>
        </p:txBody>
      </p:sp>
      <p:sp>
        <p:nvSpPr>
          <p:cNvPr id="2491" name="Google Shape;2491;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92" name="Google Shape;2492;p15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93" name="Google Shape;2493;p154"/>
          <p:cNvSpPr txBox="1"/>
          <p:nvPr>
            <p:ph idx="3" type="body"/>
          </p:nvPr>
        </p:nvSpPr>
        <p:spPr>
          <a:xfrm>
            <a:off x="475" y="1993576"/>
            <a:ext cx="24377700" cy="11090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2494" name="Google Shape;2494;p154"/>
          <p:cNvPicPr preferRelativeResize="0"/>
          <p:nvPr/>
        </p:nvPicPr>
        <p:blipFill>
          <a:blip r:embed="rId3">
            <a:alphaModFix/>
          </a:blip>
          <a:stretch>
            <a:fillRect/>
          </a:stretch>
        </p:blipFill>
        <p:spPr>
          <a:xfrm>
            <a:off x="931400" y="2066025"/>
            <a:ext cx="22414476" cy="989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4" name="Google Shape;2334;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5" name="Google Shape;2335;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6" name="Google Shape;2336;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7" name="Google Shape;2337;p137"/>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38" name="Google Shape;2338;p137"/>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39" name="Google Shape;2339;p137"/>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Methods Used to </a:t>
            </a:r>
            <a:r>
              <a:rPr b="1" lang="en-US"/>
              <a:t>Avoiding Detect</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sp>
        <p:nvSpPr>
          <p:cNvPr id="2500" name="Google Shape;2500;p15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Stealth Exploitation of Sudo Python</a:t>
            </a:r>
            <a:endParaRPr/>
          </a:p>
        </p:txBody>
      </p:sp>
      <p:sp>
        <p:nvSpPr>
          <p:cNvPr id="2501" name="Google Shape;2501;p1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02" name="Google Shape;2502;p15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503" name="Google Shape;2503;p155"/>
          <p:cNvSpPr txBox="1"/>
          <p:nvPr>
            <p:ph idx="3" type="body"/>
          </p:nvPr>
        </p:nvSpPr>
        <p:spPr>
          <a:xfrm>
            <a:off x="475" y="1836201"/>
            <a:ext cx="24377700" cy="112476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Clr>
                <a:schemeClr val="dk1"/>
              </a:buClr>
              <a:buSzPts val="1100"/>
              <a:buFont typeface="Arial"/>
              <a:buNone/>
            </a:pPr>
            <a:r>
              <a:rPr b="1" lang="en-US" sz="3600">
                <a:solidFill>
                  <a:schemeClr val="dk1"/>
                </a:solidFill>
              </a:rPr>
              <a:t>Mitigating Detection</a:t>
            </a:r>
            <a:endParaRPr b="1" sz="3600">
              <a:solidFill>
                <a:schemeClr val="dk1"/>
              </a:solidFill>
            </a:endParaRPr>
          </a:p>
          <a:p>
            <a:pPr indent="-457200" lvl="0" marL="457200" rtl="0" algn="l">
              <a:lnSpc>
                <a:spcPct val="115000"/>
              </a:lnSpc>
              <a:spcBef>
                <a:spcPts val="1200"/>
              </a:spcBef>
              <a:spcAft>
                <a:spcPts val="0"/>
              </a:spcAft>
              <a:buClr>
                <a:schemeClr val="dk1"/>
              </a:buClr>
              <a:buSzPts val="3600"/>
              <a:buChar char="●"/>
            </a:pPr>
            <a:r>
              <a:rPr lang="en-US" sz="3600">
                <a:solidFill>
                  <a:schemeClr val="dk1"/>
                </a:solidFill>
              </a:rPr>
              <a:t>Being that the alerts we created through Kibana were NOT triggered we wouldn’t have to change the execution of our exploit. </a:t>
            </a:r>
            <a:endParaRPr sz="3600">
              <a:solidFill>
                <a:schemeClr val="dk1"/>
              </a:solidFill>
            </a:endParaRPr>
          </a:p>
          <a:p>
            <a:pPr indent="-457200" lvl="0" marL="457200" rtl="0" algn="l">
              <a:lnSpc>
                <a:spcPct val="115000"/>
              </a:lnSpc>
              <a:spcBef>
                <a:spcPts val="1000"/>
              </a:spcBef>
              <a:spcAft>
                <a:spcPts val="0"/>
              </a:spcAft>
              <a:buClr>
                <a:schemeClr val="dk1"/>
              </a:buClr>
              <a:buSzPts val="3600"/>
              <a:buChar char="●"/>
            </a:pPr>
            <a:r>
              <a:rPr lang="en-US" sz="3600">
                <a:solidFill>
                  <a:schemeClr val="dk1"/>
                </a:solidFill>
              </a:rPr>
              <a:t>If we were to implement the ITM alert discussed earlier it would be difficult to go undetected. We are unsure if it would be possible to execute the same exploitation without using sudo. </a:t>
            </a:r>
            <a:endParaRPr sz="3600">
              <a:solidFill>
                <a:schemeClr val="dk1"/>
              </a:solidFill>
            </a:endParaRPr>
          </a:p>
          <a:p>
            <a:pPr indent="0" lvl="0" marL="457200" rtl="0" algn="l">
              <a:lnSpc>
                <a:spcPct val="115000"/>
              </a:lnSpc>
              <a:spcBef>
                <a:spcPts val="1000"/>
              </a:spcBef>
              <a:spcAft>
                <a:spcPts val="0"/>
              </a:spcAft>
              <a:buNone/>
            </a:pPr>
            <a:r>
              <a:t/>
            </a:r>
            <a:endParaRPr b="1" sz="3600">
              <a:solidFill>
                <a:schemeClr val="dk1"/>
              </a:solidFill>
            </a:endParaRPr>
          </a:p>
          <a:p>
            <a:pPr indent="0" lvl="0" marL="0" rtl="0" algn="l">
              <a:spcBef>
                <a:spcPts val="1000"/>
              </a:spcBef>
              <a:spcAft>
                <a:spcPts val="21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15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Sources:</a:t>
            </a:r>
            <a:endParaRPr/>
          </a:p>
        </p:txBody>
      </p:sp>
      <p:sp>
        <p:nvSpPr>
          <p:cNvPr id="2510" name="Google Shape;2510;p1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1" name="Google Shape;2511;p15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512" name="Google Shape;2512;p156"/>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355600" rtl="0" algn="l">
              <a:lnSpc>
                <a:spcPct val="115000"/>
              </a:lnSpc>
              <a:spcBef>
                <a:spcPts val="1200"/>
              </a:spcBef>
              <a:spcAft>
                <a:spcPts val="0"/>
              </a:spcAft>
              <a:buNone/>
            </a:pPr>
            <a:r>
              <a:rPr lang="en-US" sz="2800">
                <a:solidFill>
                  <a:schemeClr val="dk1"/>
                </a:solidFill>
                <a:latin typeface="Arial"/>
                <a:ea typeface="Arial"/>
                <a:cs typeface="Arial"/>
                <a:sym typeface="Arial"/>
              </a:rPr>
              <a:t>param373r. (2020, June 10). </a:t>
            </a:r>
            <a:r>
              <a:rPr i="1" lang="en-US" sz="2800">
                <a:solidFill>
                  <a:schemeClr val="dk1"/>
                </a:solidFill>
                <a:latin typeface="Arial"/>
                <a:ea typeface="Arial"/>
                <a:cs typeface="Arial"/>
                <a:sym typeface="Arial"/>
              </a:rPr>
              <a:t>John the ripper</a:t>
            </a:r>
            <a:r>
              <a:rPr lang="en-US" sz="2800">
                <a:solidFill>
                  <a:schemeClr val="dk1"/>
                </a:solidFill>
                <a:latin typeface="Arial"/>
                <a:ea typeface="Arial"/>
                <a:cs typeface="Arial"/>
                <a:sym typeface="Arial"/>
              </a:rPr>
              <a:t>. Medium. Retrieved March 19, 2022, from https://param373r.medium.com/john-the-ripper-acf598f30ffa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rPr i="1" lang="en-US" sz="2800">
                <a:solidFill>
                  <a:schemeClr val="dk1"/>
                </a:solidFill>
                <a:latin typeface="Arial"/>
                <a:ea typeface="Arial"/>
                <a:cs typeface="Arial"/>
                <a:sym typeface="Arial"/>
              </a:rPr>
              <a:t>Hashcat advanced password recovery</a:t>
            </a:r>
            <a:r>
              <a:rPr lang="en-US" sz="2800">
                <a:solidFill>
                  <a:schemeClr val="dk1"/>
                </a:solidFill>
                <a:latin typeface="Arial"/>
                <a:ea typeface="Arial"/>
                <a:cs typeface="Arial"/>
                <a:sym typeface="Arial"/>
              </a:rPr>
              <a:t>. hashcat [hashcat wiki]. (n.d.). Retrieved March 19, 2022, from https://hashcat.net/wiki/doku.php?id=hashcat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rPr lang="en-US" sz="2800">
                <a:solidFill>
                  <a:schemeClr val="dk1"/>
                </a:solidFill>
                <a:latin typeface="Arial"/>
                <a:ea typeface="Arial"/>
                <a:cs typeface="Arial"/>
                <a:sym typeface="Arial"/>
              </a:rPr>
              <a:t>Brown, K. (2020, December 30). </a:t>
            </a:r>
            <a:r>
              <a:rPr i="1" lang="en-US" sz="2800">
                <a:solidFill>
                  <a:schemeClr val="dk1"/>
                </a:solidFill>
                <a:latin typeface="Arial"/>
                <a:ea typeface="Arial"/>
                <a:cs typeface="Arial"/>
                <a:sym typeface="Arial"/>
              </a:rPr>
              <a:t>Use WPSCAN to scan WordPress for vulnerabilities on Kali</a:t>
            </a:r>
            <a:r>
              <a:rPr lang="en-US" sz="2800">
                <a:solidFill>
                  <a:schemeClr val="dk1"/>
                </a:solidFill>
                <a:latin typeface="Arial"/>
                <a:ea typeface="Arial"/>
                <a:cs typeface="Arial"/>
                <a:sym typeface="Arial"/>
              </a:rPr>
              <a:t>. Linux Tutorials - Learn Linux Configuration. Retrieved March 19, 2022, from https://linuxconfig.org/use-wpscan-to-scan-wordpress-for-vulnerabilities-on-kali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rPr lang="en-US" sz="2800">
                <a:solidFill>
                  <a:schemeClr val="dk1"/>
                </a:solidFill>
                <a:latin typeface="Arial"/>
                <a:ea typeface="Arial"/>
                <a:cs typeface="Arial"/>
                <a:sym typeface="Arial"/>
              </a:rPr>
              <a:t>25, M., &amp; Friedlander, G. (2021, July 26). </a:t>
            </a:r>
            <a:r>
              <a:rPr i="1" lang="en-US" sz="2800">
                <a:solidFill>
                  <a:schemeClr val="dk1"/>
                </a:solidFill>
                <a:latin typeface="Arial"/>
                <a:ea typeface="Arial"/>
                <a:cs typeface="Arial"/>
                <a:sym typeface="Arial"/>
              </a:rPr>
              <a:t>7 ways proofpoint ITM can detect privileged escalations in unix: Proofpoint us</a:t>
            </a:r>
            <a:r>
              <a:rPr lang="en-US" sz="2800">
                <a:solidFill>
                  <a:schemeClr val="dk1"/>
                </a:solidFill>
                <a:latin typeface="Arial"/>
                <a:ea typeface="Arial"/>
                <a:cs typeface="Arial"/>
                <a:sym typeface="Arial"/>
              </a:rPr>
              <a:t>. Proofpoint. Retrieved March 19, 2022, from https://www.proofpoint.com/us/blog/insider-threat-management/7-ways-proofpoint-itm-can-detect-privileged-escalations-unix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2800">
              <a:solidFill>
                <a:schemeClr val="dk1"/>
              </a:solidFill>
              <a:latin typeface="Arial"/>
              <a:ea typeface="Arial"/>
              <a:cs typeface="Arial"/>
              <a:sym typeface="Arial"/>
            </a:endParaRPr>
          </a:p>
          <a:p>
            <a:pPr indent="0" lvl="0" marL="0" rtl="0" algn="l">
              <a:spcBef>
                <a:spcPts val="1200"/>
              </a:spcBef>
              <a:spcAft>
                <a:spcPts val="21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pic>
        <p:nvPicPr>
          <p:cNvPr id="2344" name="Google Shape;2344;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45" name="Google Shape;2345;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46" name="Google Shape;2346;p13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47" name="Google Shape;2347;p13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139"/>
          <p:cNvSpPr txBox="1"/>
          <p:nvPr>
            <p:ph idx="2" type="body"/>
          </p:nvPr>
        </p:nvSpPr>
        <p:spPr>
          <a:xfrm>
            <a:off x="307587" y="2427933"/>
            <a:ext cx="17860800" cy="10393500"/>
          </a:xfrm>
          <a:prstGeom prst="rect">
            <a:avLst/>
          </a:prstGeom>
          <a:solidFill>
            <a:srgbClr val="1D8BE6">
              <a:alpha val="14530"/>
            </a:srgbClr>
          </a:solidFill>
        </p:spPr>
        <p:txBody>
          <a:bodyPr anchorCtr="0" anchor="t" bIns="2437975" lIns="1219000" spcFirstLastPara="1" rIns="1219000" wrap="square" tIns="0">
            <a:noAutofit/>
          </a:bodyPr>
          <a:lstStyle/>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marR="0" rtl="0" algn="ctr">
              <a:lnSpc>
                <a:spcPct val="100000"/>
              </a:lnSpc>
              <a:spcBef>
                <a:spcPts val="2100"/>
              </a:spcBef>
              <a:spcAft>
                <a:spcPts val="0"/>
              </a:spcAft>
              <a:buNone/>
            </a:pPr>
            <a:r>
              <a:rPr b="1" lang="en-US" sz="4800"/>
              <a:t>[Insert Here]</a:t>
            </a:r>
            <a:endParaRPr b="1" sz="4800"/>
          </a:p>
          <a:p>
            <a:pPr indent="0" lvl="0" marL="0" rtl="0" algn="l">
              <a:spcBef>
                <a:spcPts val="0"/>
              </a:spcBef>
              <a:spcAft>
                <a:spcPts val="0"/>
              </a:spcAft>
              <a:buNone/>
            </a:pPr>
            <a:r>
              <a:t/>
            </a:r>
            <a:endParaRPr/>
          </a:p>
          <a:p>
            <a:pPr indent="0" lvl="0" marL="0" rtl="0" algn="l">
              <a:spcBef>
                <a:spcPts val="2100"/>
              </a:spcBef>
              <a:spcAft>
                <a:spcPts val="0"/>
              </a:spcAft>
              <a:buNone/>
            </a:pPr>
            <a:r>
              <a:rPr lang="en-US"/>
              <a:t>Use </a:t>
            </a:r>
            <a:r>
              <a:rPr lang="en-US" u="sng">
                <a:solidFill>
                  <a:schemeClr val="hlink"/>
                </a:solidFill>
                <a:hlinkClick r:id="rId3"/>
              </a:rPr>
              <a:t>draw.io</a:t>
            </a:r>
            <a:r>
              <a:rPr lang="en-US">
                <a:solidFill>
                  <a:schemeClr val="dk1"/>
                </a:solidFill>
              </a:rPr>
              <a:t> to create</a:t>
            </a:r>
            <a:r>
              <a:rPr lang="en-US"/>
              <a:t> a diagram of the network.</a:t>
            </a:r>
            <a:endParaRPr/>
          </a:p>
          <a:p>
            <a:pPr indent="0" lvl="0" marL="0" rtl="0" algn="l">
              <a:spcBef>
                <a:spcPts val="2100"/>
              </a:spcBef>
              <a:spcAft>
                <a:spcPts val="0"/>
              </a:spcAft>
              <a:buClr>
                <a:schemeClr val="dk1"/>
              </a:buClr>
              <a:buSzPts val="2900"/>
              <a:buFont typeface="Arial"/>
              <a:buNone/>
            </a:pPr>
            <a:r>
              <a:rPr lang="en-US"/>
              <a:t>Add your diagram to this slide and fill out the data in the sidebar.</a:t>
            </a:r>
            <a:endParaRPr/>
          </a:p>
          <a:p>
            <a:pPr indent="0" lvl="0" marL="0" rtl="0" algn="l">
              <a:spcBef>
                <a:spcPts val="2100"/>
              </a:spcBef>
              <a:spcAft>
                <a:spcPts val="0"/>
              </a:spcAft>
              <a:buClr>
                <a:schemeClr val="dk1"/>
              </a:buClr>
              <a:buSzPts val="2900"/>
              <a:buFont typeface="Arial"/>
              <a:buNone/>
            </a:pPr>
            <a:r>
              <a:t/>
            </a:r>
            <a:endParaRPr/>
          </a:p>
          <a:p>
            <a:pPr indent="0" lvl="0" marL="0" rtl="0" algn="l">
              <a:spcBef>
                <a:spcPts val="2100"/>
              </a:spcBef>
              <a:spcAft>
                <a:spcPts val="2100"/>
              </a:spcAft>
              <a:buNone/>
            </a:pPr>
            <a:r>
              <a:t/>
            </a:r>
            <a:endParaRPr/>
          </a:p>
        </p:txBody>
      </p:sp>
      <p:sp>
        <p:nvSpPr>
          <p:cNvPr id="2353" name="Google Shape;2353;p139"/>
          <p:cNvSpPr txBox="1"/>
          <p:nvPr>
            <p:ph idx="3" type="subTitle"/>
          </p:nvPr>
        </p:nvSpPr>
        <p:spPr>
          <a:xfrm>
            <a:off x="18811900" y="2046050"/>
            <a:ext cx="4836300" cy="104748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a:solidFill>
                  <a:schemeClr val="dk1"/>
                </a:solidFill>
                <a:latin typeface="Roboto Black"/>
                <a:ea typeface="Roboto Black"/>
                <a:cs typeface="Roboto Black"/>
                <a:sym typeface="Roboto Black"/>
              </a:rPr>
              <a:t>Network</a:t>
            </a:r>
            <a:endParaRPr b="1">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Address Range: 192.168.1.0/24</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Netmask:255.255.255.0</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Gateway:192.168.1.1</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a:solidFill>
                  <a:schemeClr val="dk1"/>
                </a:solidFill>
                <a:latin typeface="Roboto Black"/>
                <a:ea typeface="Roboto Black"/>
                <a:cs typeface="Roboto Black"/>
                <a:sym typeface="Roboto Black"/>
              </a:rPr>
              <a:t>Machines</a:t>
            </a:r>
            <a:endParaRPr>
              <a:solidFill>
                <a:schemeClr val="dk1"/>
              </a:solidFill>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500">
                <a:solidFill>
                  <a:schemeClr val="dk1"/>
                </a:solidFill>
              </a:rPr>
              <a:t>IPv4:192.168.1.90</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OS:Linux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Hostname:Kali</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IPv4: 192.168.1.100</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 Linux</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 ELK</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IPv4: 192.168.1.110</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 Linux</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 Target 1</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IPv4: 192.168.1.115</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 Linux</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 Target 2</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IPv4: 192.168.1.105</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 Linux</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 Capstone</a:t>
            </a:r>
            <a:endParaRPr sz="2500">
              <a:solidFill>
                <a:schemeClr val="dk1"/>
              </a:solidFill>
            </a:endParaRPr>
          </a:p>
          <a:p>
            <a:pPr indent="0" lvl="0" marL="0" rtl="0" algn="l">
              <a:spcBef>
                <a:spcPts val="0"/>
              </a:spcBef>
              <a:spcAft>
                <a:spcPts val="0"/>
              </a:spcAft>
              <a:buNone/>
            </a:pPr>
            <a:r>
              <a:t/>
            </a:r>
            <a:endParaRPr>
              <a:latin typeface="Roboto Black"/>
              <a:ea typeface="Roboto Black"/>
              <a:cs typeface="Roboto Black"/>
              <a:sym typeface="Roboto Black"/>
            </a:endParaRPr>
          </a:p>
        </p:txBody>
      </p:sp>
      <p:sp>
        <p:nvSpPr>
          <p:cNvPr id="2354" name="Google Shape;2354;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5" name="Google Shape;2355;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6" name="Google Shape;2356;p139"/>
          <p:cNvPicPr preferRelativeResize="0"/>
          <p:nvPr/>
        </p:nvPicPr>
        <p:blipFill>
          <a:blip r:embed="rId4">
            <a:alphaModFix/>
          </a:blip>
          <a:stretch>
            <a:fillRect/>
          </a:stretch>
        </p:blipFill>
        <p:spPr>
          <a:xfrm>
            <a:off x="307575" y="2427925"/>
            <a:ext cx="17860799" cy="1039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a:t>
            </a:r>
            <a:r>
              <a:rPr lang="en-US"/>
              <a:t>: Target 1</a:t>
            </a:r>
            <a:endParaRPr/>
          </a:p>
        </p:txBody>
      </p:sp>
      <p:sp>
        <p:nvSpPr>
          <p:cNvPr id="2362" name="Google Shape;2362;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3" name="Google Shape;2363;p14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64" name="Google Shape;2364;p140"/>
          <p:cNvGraphicFramePr/>
          <p:nvPr/>
        </p:nvGraphicFramePr>
        <p:xfrm>
          <a:off x="1176950" y="3234650"/>
          <a:ext cx="3000000" cy="3000000"/>
        </p:xfrm>
        <a:graphic>
          <a:graphicData uri="http://schemas.openxmlformats.org/drawingml/2006/table">
            <a:tbl>
              <a:tblPr>
                <a:noFill/>
                <a:tableStyleId>{FFD601D5-4EED-4FAB-9A27-2BB06C699D9C}</a:tableStyleId>
              </a:tblPr>
              <a:tblGrid>
                <a:gridCol w="7331875"/>
                <a:gridCol w="7534475"/>
                <a:gridCol w="7129275"/>
              </a:tblGrid>
              <a:tr h="89955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184575">
                <a:tc>
                  <a:txBody>
                    <a:bodyPr/>
                    <a:lstStyle/>
                    <a:p>
                      <a:pPr indent="0" lvl="0" marL="0" rtl="0" algn="ctr">
                        <a:spcBef>
                          <a:spcPts val="0"/>
                        </a:spcBef>
                        <a:spcAft>
                          <a:spcPts val="0"/>
                        </a:spcAft>
                        <a:buNone/>
                      </a:pPr>
                      <a:r>
                        <a:rPr lang="en-US" sz="3200">
                          <a:latin typeface="Roboto"/>
                          <a:ea typeface="Roboto"/>
                          <a:cs typeface="Roboto"/>
                          <a:sym typeface="Roboto"/>
                        </a:rPr>
                        <a:t>Weak Password</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latin typeface="Roboto"/>
                          <a:ea typeface="Roboto"/>
                          <a:cs typeface="Roboto"/>
                          <a:sym typeface="Roboto"/>
                        </a:rPr>
                        <a:t>michael: michael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steven:pink84</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431800" lvl="0" marL="457200" rtl="0" algn="l">
                        <a:spcBef>
                          <a:spcPts val="0"/>
                        </a:spcBef>
                        <a:spcAft>
                          <a:spcPts val="0"/>
                        </a:spcAft>
                        <a:buSzPts val="3200"/>
                        <a:buFont typeface="Roboto"/>
                        <a:buChar char="●"/>
                      </a:pPr>
                      <a:r>
                        <a:rPr lang="en-US" sz="3200">
                          <a:latin typeface="Roboto"/>
                          <a:ea typeface="Roboto"/>
                          <a:cs typeface="Roboto"/>
                          <a:sym typeface="Roboto"/>
                        </a:rPr>
                        <a:t>One was simply to guess</a:t>
                      </a:r>
                      <a:endParaRPr sz="3200">
                        <a:latin typeface="Roboto"/>
                        <a:ea typeface="Roboto"/>
                        <a:cs typeface="Roboto"/>
                        <a:sym typeface="Roboto"/>
                      </a:endParaRPr>
                    </a:p>
                    <a:p>
                      <a:pPr indent="-431800" lvl="0" marL="457200" rtl="0" algn="l">
                        <a:spcBef>
                          <a:spcPts val="0"/>
                        </a:spcBef>
                        <a:spcAft>
                          <a:spcPts val="0"/>
                        </a:spcAft>
                        <a:buSzPts val="3200"/>
                        <a:buFont typeface="Roboto"/>
                        <a:buChar char="●"/>
                      </a:pPr>
                      <a:r>
                        <a:rPr lang="en-US" sz="3200">
                          <a:latin typeface="Roboto"/>
                          <a:ea typeface="Roboto"/>
                          <a:cs typeface="Roboto"/>
                          <a:sym typeface="Roboto"/>
                        </a:rPr>
                        <a:t>One was easy to crack the hash</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79525">
                <a:tc>
                  <a:txBody>
                    <a:bodyPr/>
                    <a:lstStyle/>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Wordpress</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Passwords for SQL in plain text</a:t>
                      </a:r>
                      <a:endParaRPr sz="3200">
                        <a:latin typeface="Roboto"/>
                        <a:ea typeface="Roboto"/>
                        <a:cs typeface="Roboto"/>
                        <a:sym typeface="Roboto"/>
                      </a:endParaRPr>
                    </a:p>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WPScan Provided Recon Information </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200">
                          <a:latin typeface="Roboto"/>
                          <a:ea typeface="Roboto"/>
                          <a:cs typeface="Roboto"/>
                          <a:sym typeface="Roboto"/>
                        </a:rPr>
                        <a:t>  </a:t>
                      </a:r>
                      <a:endParaRPr sz="3200">
                        <a:latin typeface="Roboto"/>
                        <a:ea typeface="Roboto"/>
                        <a:cs typeface="Roboto"/>
                        <a:sym typeface="Roboto"/>
                      </a:endParaRPr>
                    </a:p>
                    <a:p>
                      <a:pPr indent="-431800" lvl="0" marL="457200" rtl="0" algn="l">
                        <a:spcBef>
                          <a:spcPts val="0"/>
                        </a:spcBef>
                        <a:spcAft>
                          <a:spcPts val="0"/>
                        </a:spcAft>
                        <a:buSzPts val="3200"/>
                        <a:buFont typeface="Roboto"/>
                        <a:buChar char="●"/>
                      </a:pPr>
                      <a:r>
                        <a:rPr lang="en-US" sz="3200">
                          <a:latin typeface="Roboto"/>
                          <a:ea typeface="Roboto"/>
                          <a:cs typeface="Roboto"/>
                          <a:sym typeface="Roboto"/>
                        </a:rPr>
                        <a:t>Just needed access to machine to     gain additional access</a:t>
                      </a:r>
                      <a:endParaRPr sz="3200">
                        <a:latin typeface="Roboto"/>
                        <a:ea typeface="Roboto"/>
                        <a:cs typeface="Roboto"/>
                        <a:sym typeface="Roboto"/>
                      </a:endParaRPr>
                    </a:p>
                    <a:p>
                      <a:pPr indent="0" lvl="0" marL="0" rtl="0" algn="l">
                        <a:spcBef>
                          <a:spcPts val="0"/>
                        </a:spcBef>
                        <a:spcAft>
                          <a:spcPts val="0"/>
                        </a:spcAft>
                        <a:buNone/>
                      </a:pPr>
                      <a:r>
                        <a:rPr lang="en-US" sz="3200">
                          <a:latin typeface="Roboto"/>
                          <a:ea typeface="Roboto"/>
                          <a:cs typeface="Roboto"/>
                          <a:sym typeface="Roboto"/>
                        </a:rPr>
                        <a:t>      </a:t>
                      </a:r>
                      <a:endParaRPr sz="3200">
                        <a:latin typeface="Roboto"/>
                        <a:ea typeface="Roboto"/>
                        <a:cs typeface="Roboto"/>
                        <a:sym typeface="Roboto"/>
                      </a:endParaRPr>
                    </a:p>
                    <a:p>
                      <a:pPr indent="-431800" lvl="0" marL="457200" rtl="0" algn="l">
                        <a:spcBef>
                          <a:spcPts val="0"/>
                        </a:spcBef>
                        <a:spcAft>
                          <a:spcPts val="0"/>
                        </a:spcAft>
                        <a:buSzPts val="3200"/>
                        <a:buFont typeface="Roboto"/>
                        <a:buChar char="●"/>
                      </a:pPr>
                      <a:r>
                        <a:rPr lang="en-US" sz="3200">
                          <a:latin typeface="Roboto"/>
                          <a:ea typeface="Roboto"/>
                          <a:cs typeface="Roboto"/>
                          <a:sym typeface="Roboto"/>
                        </a:rPr>
                        <a:t>Easily Able to obtain Usernames</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96350">
                <a:tc>
                  <a:txBody>
                    <a:bodyPr/>
                    <a:lstStyle/>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Sudo python</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Had sudo privileges for python</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200">
                        <a:latin typeface="Roboto"/>
                        <a:ea typeface="Roboto"/>
                        <a:cs typeface="Roboto"/>
                        <a:sym typeface="Roboto"/>
                      </a:endParaRPr>
                    </a:p>
                    <a:p>
                      <a:pPr indent="-431800" lvl="0" marL="457200" rtl="0" algn="l">
                        <a:spcBef>
                          <a:spcPts val="0"/>
                        </a:spcBef>
                        <a:spcAft>
                          <a:spcPts val="0"/>
                        </a:spcAft>
                        <a:buSzPts val="3200"/>
                        <a:buFont typeface="Roboto"/>
                        <a:buChar char="●"/>
                      </a:pPr>
                      <a:r>
                        <a:rPr lang="en-US" sz="3200">
                          <a:latin typeface="Roboto"/>
                          <a:ea typeface="Roboto"/>
                          <a:cs typeface="Roboto"/>
                          <a:sym typeface="Roboto"/>
                        </a:rPr>
                        <a:t>Able to use python script to elevate to root access</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116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14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Critical Vulnerabilities</a:t>
            </a:r>
            <a:r>
              <a:rPr lang="en-US"/>
              <a:t>: Target 2</a:t>
            </a:r>
            <a:endParaRPr/>
          </a:p>
        </p:txBody>
      </p:sp>
      <p:sp>
        <p:nvSpPr>
          <p:cNvPr id="2370" name="Google Shape;2370;p1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1" name="Google Shape;2371;p14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2</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72" name="Google Shape;2372;p141"/>
          <p:cNvGraphicFramePr/>
          <p:nvPr/>
        </p:nvGraphicFramePr>
        <p:xfrm>
          <a:off x="1191013" y="5097125"/>
          <a:ext cx="3000000" cy="3000000"/>
        </p:xfrm>
        <a:graphic>
          <a:graphicData uri="http://schemas.openxmlformats.org/drawingml/2006/table">
            <a:tbl>
              <a:tblPr>
                <a:noFill/>
                <a:tableStyleId>{FFD601D5-4EED-4FAB-9A27-2BB06C699D9C}</a:tableStyleId>
              </a:tblPr>
              <a:tblGrid>
                <a:gridCol w="7331875"/>
                <a:gridCol w="7331875"/>
                <a:gridCol w="7331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4400">
                          <a:latin typeface="Roboto"/>
                          <a:ea typeface="Roboto"/>
                          <a:cs typeface="Roboto"/>
                          <a:sym typeface="Roboto"/>
                        </a:rPr>
                        <a:t>Hidden Files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sz="4400">
                          <a:solidFill>
                            <a:srgbClr val="000000"/>
                          </a:solidFill>
                          <a:latin typeface="Roboto"/>
                          <a:ea typeface="Roboto"/>
                          <a:cs typeface="Roboto"/>
                          <a:sym typeface="Roboto"/>
                        </a:rPr>
                        <a:t>Normally only seen by those with credentials, these directories and files weren’t locked from public viewing</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Potential confidential information located here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4400">
                          <a:latin typeface="Roboto"/>
                          <a:ea typeface="Roboto"/>
                          <a:cs typeface="Roboto"/>
                          <a:sym typeface="Roboto"/>
                        </a:rPr>
                        <a:t>Takes forever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4400">
                          <a:latin typeface="Roboto"/>
                          <a:ea typeface="Roboto"/>
                          <a:cs typeface="Roboto"/>
                          <a:sym typeface="Roboto"/>
                        </a:rPr>
                        <a:t>dirb http://192.168.1.115/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Quick but had to install first</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gobuster -w /usr/share/wordlist dir -u http://192.168.1.115/</a:t>
                      </a:r>
                      <a:endParaRPr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pic>
        <p:nvPicPr>
          <p:cNvPr id="2377" name="Google Shape;2377;p14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78" name="Google Shape;2378;p14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79" name="Google Shape;2379;p14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80" name="Google Shape;2380;p14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WordPress </a:t>
            </a:r>
            <a:endParaRPr/>
          </a:p>
        </p:txBody>
      </p:sp>
      <p:sp>
        <p:nvSpPr>
          <p:cNvPr id="2386" name="Google Shape;2386;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7" name="Google Shape;2387;p14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Typed “</a:t>
            </a:r>
            <a:r>
              <a:rPr lang="en-US" sz="4400">
                <a:solidFill>
                  <a:srgbClr val="FF0000"/>
                </a:solidFill>
              </a:rPr>
              <a:t>192.168.1.110/wordpress/</a:t>
            </a:r>
            <a:r>
              <a:rPr lang="en-US" sz="4400">
                <a:solidFill>
                  <a:schemeClr val="dk1"/>
                </a:solidFill>
              </a:rPr>
              <a:t>” into browser, to confirm the server WordPress site was up and running.”</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Used the command </a:t>
            </a:r>
            <a:r>
              <a:rPr lang="en-US" sz="4400">
                <a:solidFill>
                  <a:srgbClr val="FF0000"/>
                </a:solidFill>
              </a:rPr>
              <a:t>wpscan –url </a:t>
            </a:r>
            <a:r>
              <a:rPr lang="en-US" sz="4400">
                <a:solidFill>
                  <a:srgbClr val="FF0000"/>
                </a:solidFill>
                <a:uFill>
                  <a:noFill/>
                </a:uFill>
                <a:hlinkClick r:id="rId3">
                  <a:extLst>
                    <a:ext uri="{A12FA001-AC4F-418D-AE19-62706E023703}">
                      <ahyp:hlinkClr val="tx"/>
                    </a:ext>
                  </a:extLst>
                </a:hlinkClick>
              </a:rPr>
              <a:t>http://192.168.1.110/wordpress</a:t>
            </a:r>
            <a:r>
              <a:rPr lang="en-US" sz="4400">
                <a:solidFill>
                  <a:srgbClr val="FF0000"/>
                </a:solidFill>
              </a:rPr>
              <a:t> -eu</a:t>
            </a:r>
            <a:r>
              <a:rPr lang="en-US" sz="4400">
                <a:solidFill>
                  <a:schemeClr val="dk1"/>
                </a:solidFill>
              </a:rPr>
              <a:t> to author ID brute force potential usernames.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388" name="Google Shape;2388;p143"/>
          <p:cNvPicPr preferRelativeResize="0"/>
          <p:nvPr/>
        </p:nvPicPr>
        <p:blipFill rotWithShape="1">
          <a:blip r:embed="rId4">
            <a:alphaModFix/>
          </a:blip>
          <a:srcRect b="2803" l="1122" r="21472" t="9860"/>
          <a:stretch/>
        </p:blipFill>
        <p:spPr>
          <a:xfrm>
            <a:off x="3068925" y="4554675"/>
            <a:ext cx="3343275" cy="3533775"/>
          </a:xfrm>
          <a:prstGeom prst="rect">
            <a:avLst/>
          </a:prstGeom>
          <a:noFill/>
          <a:ln>
            <a:noFill/>
          </a:ln>
        </p:spPr>
      </p:pic>
      <p:pic>
        <p:nvPicPr>
          <p:cNvPr id="2389" name="Google Shape;2389;p143"/>
          <p:cNvPicPr preferRelativeResize="0"/>
          <p:nvPr/>
        </p:nvPicPr>
        <p:blipFill rotWithShape="1">
          <a:blip r:embed="rId5">
            <a:alphaModFix/>
          </a:blip>
          <a:srcRect b="8047" l="2564" r="30127" t="23290"/>
          <a:stretch/>
        </p:blipFill>
        <p:spPr>
          <a:xfrm>
            <a:off x="2411700" y="9967125"/>
            <a:ext cx="4000500" cy="353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Exploitation: WordPress </a:t>
            </a:r>
            <a:endParaRPr/>
          </a:p>
        </p:txBody>
      </p:sp>
      <p:sp>
        <p:nvSpPr>
          <p:cNvPr id="2396" name="Google Shape;2396;p144"/>
          <p:cNvSpPr txBox="1"/>
          <p:nvPr>
            <p:ph idx="1" type="subTitle"/>
          </p:nvPr>
        </p:nvSpPr>
        <p:spPr>
          <a:xfrm>
            <a:off x="-10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Achievements </a:t>
            </a:r>
            <a:endParaRPr/>
          </a:p>
        </p:txBody>
      </p:sp>
      <p:sp>
        <p:nvSpPr>
          <p:cNvPr id="2397" name="Google Shape;2397;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8" name="Google Shape;2398;p14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99" name="Google Shape;2399;p144"/>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463550" lvl="0" marL="457200" rtl="0" algn="l">
              <a:spcBef>
                <a:spcPts val="0"/>
              </a:spcBef>
              <a:spcAft>
                <a:spcPts val="0"/>
              </a:spcAft>
              <a:buSzPts val="3700"/>
              <a:buChar char="●"/>
            </a:pPr>
            <a:r>
              <a:rPr lang="en-US"/>
              <a:t>Was able to determine that michael and steven are users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463550" lvl="0" marL="457200" rtl="0" algn="l">
              <a:spcBef>
                <a:spcPts val="0"/>
              </a:spcBef>
              <a:spcAft>
                <a:spcPts val="0"/>
              </a:spcAft>
              <a:buSzPts val="3700"/>
              <a:buChar char="●"/>
            </a:pPr>
            <a:r>
              <a:rPr lang="en-US"/>
              <a:t>Was able to locate flags 1 and 2 with Michael’s credentials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pic>
        <p:nvPicPr>
          <p:cNvPr id="2400" name="Google Shape;2400;p144"/>
          <p:cNvPicPr preferRelativeResize="0"/>
          <p:nvPr/>
        </p:nvPicPr>
        <p:blipFill rotWithShape="1">
          <a:blip r:embed="rId3">
            <a:alphaModFix/>
          </a:blip>
          <a:srcRect b="7701" l="2727" r="22751" t="23290"/>
          <a:stretch/>
        </p:blipFill>
        <p:spPr>
          <a:xfrm>
            <a:off x="1071000" y="4224525"/>
            <a:ext cx="5240400" cy="4539950"/>
          </a:xfrm>
          <a:prstGeom prst="rect">
            <a:avLst/>
          </a:prstGeom>
          <a:noFill/>
          <a:ln>
            <a:noFill/>
          </a:ln>
        </p:spPr>
      </p:pic>
      <p:pic>
        <p:nvPicPr>
          <p:cNvPr id="2401" name="Google Shape;2401;p144"/>
          <p:cNvPicPr preferRelativeResize="0"/>
          <p:nvPr/>
        </p:nvPicPr>
        <p:blipFill rotWithShape="1">
          <a:blip r:embed="rId4">
            <a:alphaModFix/>
          </a:blip>
          <a:srcRect b="57530" l="2565" r="24356" t="22609"/>
          <a:stretch/>
        </p:blipFill>
        <p:spPr>
          <a:xfrm>
            <a:off x="469900" y="9934800"/>
            <a:ext cx="9617775" cy="2446625"/>
          </a:xfrm>
          <a:prstGeom prst="rect">
            <a:avLst/>
          </a:prstGeom>
          <a:noFill/>
          <a:ln>
            <a:noFill/>
          </a:ln>
        </p:spPr>
      </p:pic>
      <p:pic>
        <p:nvPicPr>
          <p:cNvPr id="2402" name="Google Shape;2402;p144"/>
          <p:cNvPicPr preferRelativeResize="0"/>
          <p:nvPr/>
        </p:nvPicPr>
        <p:blipFill rotWithShape="1">
          <a:blip r:embed="rId4">
            <a:alphaModFix/>
          </a:blip>
          <a:srcRect b="57530" l="2565" r="24356" t="22609"/>
          <a:stretch/>
        </p:blipFill>
        <p:spPr>
          <a:xfrm>
            <a:off x="10747525" y="9934800"/>
            <a:ext cx="9617775" cy="24466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